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2B5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41" d="100"/>
          <a:sy n="141" d="100"/>
        </p:scale>
        <p:origin x="4590" y="108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/Relationships>
</file>

<file path=ppt/charts/_rels/chart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2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'1.0' encoding='UTF-8' standalone='yes'?>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DTN (minutes)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DC143C"/>
              </a:solidFill>
            </c:spPr>
          </c:dPt>
          <c:dPt>
            <c:idx val="5"/>
            <c:spPr>
              <a:solidFill>
                <a:srgbClr val="DC143C"/>
              </a:solidFill>
            </c:spPr>
          </c:dPt>
          <c:dPt>
            <c:idx val="6"/>
            <c:spPr>
              <a:solidFill>
                <a:srgbClr val="DC143C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Pt>
            <c:idx val="10"/>
            <c:spPr>
              <a:solidFill>
                <a:srgbClr val="FFC000"/>
              </a:solidFill>
            </c:spPr>
          </c:dPt>
          <c:dPt>
            <c:idx val="11"/>
            <c:spPr>
              <a:solidFill>
                <a:srgbClr val="FFC000"/>
              </a:solidFill>
            </c:spPr>
          </c:dPt>
          <c:dPt>
            <c:idx val="12"/>
            <c:spPr>
              <a:solidFill>
                <a:srgbClr val="FFC000"/>
              </a:solidFill>
            </c:spPr>
          </c:dPt>
          <c:dPt>
            <c:idx val="13"/>
            <c:spPr>
              <a:solidFill>
                <a:srgbClr val="FFC000"/>
              </a:solidFill>
            </c:spPr>
          </c:dPt>
          <c:dPt>
            <c:idx val="14"/>
            <c:spPr>
              <a:solidFill>
                <a:srgbClr val="FFC000"/>
              </a:solidFill>
            </c:spPr>
          </c:dPt>
          <c:dPt>
            <c:idx val="15"/>
            <c:spPr>
              <a:solidFill>
                <a:srgbClr val="FFC000"/>
              </a:solidFill>
            </c:spPr>
          </c:dPt>
          <c:dPt>
            <c:idx val="16"/>
            <c:spPr>
              <a:solidFill>
                <a:srgbClr val="FFC000"/>
              </a:solidFill>
            </c:spPr>
          </c:dPt>
          <c:dPt>
            <c:idx val="17"/>
            <c:spPr>
              <a:solidFill>
                <a:srgbClr val="FFC000"/>
              </a:solidFill>
            </c:spPr>
          </c:dPt>
          <c:dPt>
            <c:idx val="18"/>
            <c:spPr>
              <a:solidFill>
                <a:srgbClr val="FFC000"/>
              </a:solidFill>
            </c:spPr>
          </c:dPt>
          <c:dPt>
            <c:idx val="19"/>
            <c:spPr>
              <a:solidFill>
                <a:srgbClr val="FFC000"/>
              </a:solidFill>
            </c:spPr>
          </c:dPt>
          <c:dPt>
            <c:idx val="20"/>
            <c:spPr>
              <a:solidFill>
                <a:srgbClr val="FFC000"/>
              </a:solidFill>
            </c:spPr>
          </c:dPt>
          <c:dPt>
            <c:idx val="21"/>
            <c:spPr>
              <a:solidFill>
                <a:srgbClr val="FFC000"/>
              </a:solidFill>
            </c:spPr>
          </c:dPt>
          <c:dPt>
            <c:idx val="22"/>
            <c:spPr>
              <a:solidFill>
                <a:srgbClr val="FFC000"/>
              </a:solidFill>
            </c:spPr>
          </c:dPt>
          <c:dPt>
            <c:idx val="23"/>
            <c:spPr>
              <a:solidFill>
                <a:srgbClr val="FFC000"/>
              </a:solidFill>
            </c:spPr>
          </c:dPt>
          <c:dPt>
            <c:idx val="24"/>
            <c:spPr>
              <a:solidFill>
                <a:srgbClr val="FFC000"/>
              </a:solidFill>
            </c:spPr>
          </c:dPt>
          <c:dPt>
            <c:idx val="25"/>
            <c:spPr>
              <a:solidFill>
                <a:srgbClr val="FFC000"/>
              </a:solidFill>
            </c:spPr>
          </c:dPt>
          <c:dPt>
            <c:idx val="26"/>
            <c:spPr>
              <a:solidFill>
                <a:srgbClr val="860000"/>
              </a:solidFill>
            </c:spPr>
          </c:dPt>
          <c:dPt>
            <c:idx val="27"/>
            <c:spPr>
              <a:solidFill>
                <a:srgbClr val="FFC000"/>
              </a:solidFill>
            </c:spPr>
          </c:dPt>
          <c:dPt>
            <c:idx val="28"/>
            <c:spPr>
              <a:solidFill>
                <a:srgbClr val="FFC000"/>
              </a:solidFill>
            </c:spPr>
          </c:dPt>
          <c:dPt>
            <c:idx val="29"/>
            <c:spPr>
              <a:solidFill>
                <a:srgbClr val="FFC000"/>
              </a:solidFill>
            </c:spPr>
          </c:dPt>
          <c:dPt>
            <c:idx val="30"/>
            <c:spPr>
              <a:solidFill>
                <a:srgbClr val="FFC000"/>
              </a:solidFill>
            </c:spPr>
          </c:dPt>
          <c:dPt>
            <c:idx val="31"/>
            <c:spPr>
              <a:solidFill>
                <a:srgbClr val="FFC000"/>
              </a:solidFill>
            </c:spPr>
          </c:dPt>
          <c:dPt>
            <c:idx val="32"/>
            <c:spPr>
              <a:solidFill>
                <a:srgbClr val="FFC000"/>
              </a:solidFill>
            </c:spPr>
          </c:dPt>
          <c:dPt>
            <c:idx val="33"/>
            <c:spPr>
              <a:solidFill>
                <a:srgbClr val="62993E"/>
              </a:solidFill>
            </c:spPr>
          </c:dPt>
          <c:dPt>
            <c:idx val="34"/>
            <c:spPr>
              <a:solidFill>
                <a:srgbClr val="62993E"/>
              </a:solidFill>
            </c:spPr>
          </c:dPt>
          <c:dPt>
            <c:idx val="35"/>
            <c:spPr>
              <a:solidFill>
                <a:srgbClr val="62993E"/>
              </a:solidFill>
            </c:spPr>
          </c:dPt>
          <c:dPt>
            <c:idx val="36"/>
            <c:spPr>
              <a:solidFill>
                <a:srgbClr val="62993E"/>
              </a:solidFill>
            </c:spPr>
          </c:dPt>
          <c:dPt>
            <c:idx val="37"/>
            <c:spPr>
              <a:solidFill>
                <a:srgbClr val="62993E"/>
              </a:solidFill>
            </c:spPr>
          </c:dPt>
          <c:dPt>
            <c:idx val="38"/>
            <c:spPr>
              <a:solidFill>
                <a:srgbClr val="62993E"/>
              </a:solidFill>
            </c:spPr>
          </c:dPt>
          <c:dPt>
            <c:idx val="39"/>
            <c:spPr>
              <a:solidFill>
                <a:srgbClr val="62993E"/>
              </a:solidFill>
            </c:spPr>
          </c:dPt>
          <c:dPt>
            <c:idx val="40"/>
            <c:spPr>
              <a:solidFill>
                <a:srgbClr val="62993E"/>
              </a:solidFill>
            </c:spPr>
          </c:dPt>
          <c:dPt>
            <c:idx val="41"/>
            <c:spPr>
              <a:solidFill>
                <a:srgbClr val="62993E"/>
              </a:solidFill>
            </c:spPr>
          </c:dPt>
          <c:dPt>
            <c:idx val="42"/>
            <c:spPr>
              <a:solidFill>
                <a:srgbClr val="62993E"/>
              </a:solidFill>
            </c:spPr>
          </c:dPt>
          <c:dPt>
            <c:idx val="43"/>
            <c:spPr>
              <a:solidFill>
                <a:srgbClr val="62993E"/>
              </a:solidFill>
            </c:spPr>
          </c:dPt>
          <c:dPt>
            <c:idx val="44"/>
            <c:spPr>
              <a:solidFill>
                <a:srgbClr val="62993E"/>
              </a:solidFill>
            </c:spPr>
          </c:dPt>
          <c:dPt>
            <c:idx val="45"/>
            <c:spPr>
              <a:solidFill>
                <a:srgbClr val="62993E"/>
              </a:solidFill>
            </c:spPr>
          </c:dPt>
          <c:dPt>
            <c:idx val="46"/>
            <c:spPr>
              <a:solidFill>
                <a:srgbClr val="62993E"/>
              </a:solidFill>
            </c:spPr>
          </c:dPt>
          <c:dPt>
            <c:idx val="47"/>
            <c:spPr>
              <a:solidFill>
                <a:srgbClr val="62993E"/>
              </a:solidFill>
            </c:spPr>
          </c:dPt>
          <c:dPt>
            <c:idx val="48"/>
            <c:spPr>
              <a:solidFill>
                <a:srgbClr val="62993E"/>
              </a:solidFill>
            </c:spPr>
          </c:dPt>
          <c:dPt>
            <c:idx val="49"/>
            <c:spPr>
              <a:solidFill>
                <a:srgbClr val="62993E"/>
              </a:solidFill>
            </c:spPr>
          </c:dPt>
          <c:dPt>
            <c:idx val="50"/>
            <c:spPr>
              <a:solidFill>
                <a:srgbClr val="62993E"/>
              </a:solidFill>
            </c:spPr>
          </c:dPt>
          <c:cat>
            <c:strRef>
              <c:f>Sheet1!$A$2:$A$52</c:f>
              <c:strCache>
                <c:ptCount val="51"/>
                <c:pt idx="0">
                  <c:v>Hořovice</c:v>
                </c:pt>
                <c:pt idx="1">
                  <c:v>Jindřichův Hradec </c:v>
                </c:pt>
                <c:pt idx="2">
                  <c:v>Hradec Králové</c:v>
                </c:pt>
                <c:pt idx="3">
                  <c:v>Most Hospital</c:v>
                </c:pt>
                <c:pt idx="4">
                  <c:v>Nový Jičín</c:v>
                </c:pt>
                <c:pt idx="5">
                  <c:v>Krnov</c:v>
                </c:pt>
                <c:pt idx="6">
                  <c:v>Benešov</c:v>
                </c:pt>
                <c:pt idx="7">
                  <c:v>Olomouc</c:v>
                </c:pt>
                <c:pt idx="8">
                  <c:v>Sokolov</c:v>
                </c:pt>
                <c:pt idx="9">
                  <c:v>Litomyšl</c:v>
                </c:pt>
                <c:pt idx="10">
                  <c:v>Plzeň</c:v>
                </c:pt>
                <c:pt idx="11">
                  <c:v>Zlín</c:v>
                </c:pt>
                <c:pt idx="12">
                  <c:v>Náchod</c:v>
                </c:pt>
                <c:pt idx="13">
                  <c:v>Nové Město na Moravě</c:v>
                </c:pt>
                <c:pt idx="14">
                  <c:v>Praha - VFN </c:v>
                </c:pt>
                <c:pt idx="15">
                  <c:v>Znojmo</c:v>
                </c:pt>
                <c:pt idx="16">
                  <c:v>Příbram</c:v>
                </c:pt>
                <c:pt idx="17">
                  <c:v>Třinec</c:v>
                </c:pt>
                <c:pt idx="18">
                  <c:v>Trutnov</c:v>
                </c:pt>
                <c:pt idx="19">
                  <c:v>Praha - ÚVN</c:v>
                </c:pt>
                <c:pt idx="20">
                  <c:v>Praha - Thomayerova nemocnice</c:v>
                </c:pt>
                <c:pt idx="21">
                  <c:v>Ostrava - FN Ostrava</c:v>
                </c:pt>
                <c:pt idx="22">
                  <c:v>Kladno</c:v>
                </c:pt>
                <c:pt idx="23">
                  <c:v>Praha - FN Královské Vinohrady</c:v>
                </c:pt>
                <c:pt idx="24">
                  <c:v>Litoměřice</c:v>
                </c:pt>
                <c:pt idx="25">
                  <c:v>Ostrava - Vítkovice</c:v>
                </c:pt>
                <c:pt idx="26">
                  <c:v>Česká republika</c:v>
                </c:pt>
                <c:pt idx="27">
                  <c:v>Brno - FN u sv. Anny</c:v>
                </c:pt>
                <c:pt idx="28">
                  <c:v>Děčín</c:v>
                </c:pt>
                <c:pt idx="29">
                  <c:v>Ostrava - Městská nemocnice</c:v>
                </c:pt>
                <c:pt idx="30">
                  <c:v>Liberec</c:v>
                </c:pt>
                <c:pt idx="31">
                  <c:v>Vyškov</c:v>
                </c:pt>
                <c:pt idx="32">
                  <c:v>Praha - Nemocnice Na Homolce</c:v>
                </c:pt>
                <c:pt idx="33">
                  <c:v>Brno - FN Brno</c:v>
                </c:pt>
                <c:pt idx="34">
                  <c:v>Mladá Boleslav</c:v>
                </c:pt>
                <c:pt idx="35">
                  <c:v>Praha - FN Motol </c:v>
                </c:pt>
                <c:pt idx="36">
                  <c:v>Kolín</c:v>
                </c:pt>
                <c:pt idx="37">
                  <c:v>Karviná</c:v>
                </c:pt>
                <c:pt idx="38">
                  <c:v>Uherské Hradiště</c:v>
                </c:pt>
                <c:pt idx="39">
                  <c:v>Břeclav</c:v>
                </c:pt>
                <c:pt idx="40">
                  <c:v>Teplice</c:v>
                </c:pt>
                <c:pt idx="41">
                  <c:v>Karlovy Vary</c:v>
                </c:pt>
                <c:pt idx="42">
                  <c:v>České Budějovice</c:v>
                </c:pt>
                <c:pt idx="43">
                  <c:v>Jihlava </c:v>
                </c:pt>
                <c:pt idx="44">
                  <c:v>Ústí nad Labem </c:v>
                </c:pt>
                <c:pt idx="45">
                  <c:v>Česká Lípa</c:v>
                </c:pt>
                <c:pt idx="46">
                  <c:v>Blansko</c:v>
                </c:pt>
                <c:pt idx="47">
                  <c:v>Prostějov </c:v>
                </c:pt>
                <c:pt idx="48">
                  <c:v>Chomutov</c:v>
                </c:pt>
                <c:pt idx="49">
                  <c:v>Pardubice</c:v>
                </c:pt>
                <c:pt idx="50">
                  <c:v>Písek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0.0</c:v>
                </c:pt>
                <c:pt idx="1">
                  <c:v>85.0</c:v>
                </c:pt>
                <c:pt idx="2">
                  <c:v>39.0</c:v>
                </c:pt>
                <c:pt idx="3">
                  <c:v>35.0</c:v>
                </c:pt>
                <c:pt idx="4">
                  <c:v>33.5</c:v>
                </c:pt>
                <c:pt idx="5">
                  <c:v>32.0</c:v>
                </c:pt>
                <c:pt idx="6">
                  <c:v>31.0</c:v>
                </c:pt>
                <c:pt idx="7">
                  <c:v>30.0</c:v>
                </c:pt>
                <c:pt idx="8">
                  <c:v>30.0</c:v>
                </c:pt>
                <c:pt idx="9">
                  <c:v>30.0</c:v>
                </c:pt>
                <c:pt idx="10">
                  <c:v>30.0</c:v>
                </c:pt>
                <c:pt idx="11">
                  <c:v>27.0</c:v>
                </c:pt>
                <c:pt idx="12">
                  <c:v>26.0</c:v>
                </c:pt>
                <c:pt idx="13">
                  <c:v>26.0</c:v>
                </c:pt>
                <c:pt idx="14">
                  <c:v>25.5</c:v>
                </c:pt>
                <c:pt idx="15">
                  <c:v>25.0</c:v>
                </c:pt>
                <c:pt idx="16">
                  <c:v>25.0</c:v>
                </c:pt>
                <c:pt idx="17">
                  <c:v>25.0</c:v>
                </c:pt>
                <c:pt idx="18">
                  <c:v>25.0</c:v>
                </c:pt>
                <c:pt idx="19">
                  <c:v>25.0</c:v>
                </c:pt>
                <c:pt idx="20">
                  <c:v>25.0</c:v>
                </c:pt>
                <c:pt idx="21">
                  <c:v>25.0</c:v>
                </c:pt>
                <c:pt idx="22">
                  <c:v>25.0</c:v>
                </c:pt>
                <c:pt idx="23">
                  <c:v>25.0</c:v>
                </c:pt>
                <c:pt idx="24">
                  <c:v>24.0</c:v>
                </c:pt>
                <c:pt idx="25">
                  <c:v>23.0</c:v>
                </c:pt>
                <c:pt idx="26">
                  <c:v>23.0</c:v>
                </c:pt>
                <c:pt idx="27">
                  <c:v>22.5</c:v>
                </c:pt>
                <c:pt idx="28">
                  <c:v>22.5</c:v>
                </c:pt>
                <c:pt idx="29">
                  <c:v>22.5</c:v>
                </c:pt>
                <c:pt idx="30">
                  <c:v>22.0</c:v>
                </c:pt>
                <c:pt idx="31">
                  <c:v>21.0</c:v>
                </c:pt>
                <c:pt idx="32">
                  <c:v>21.0</c:v>
                </c:pt>
                <c:pt idx="33">
                  <c:v>20.0</c:v>
                </c:pt>
                <c:pt idx="34">
                  <c:v>20.0</c:v>
                </c:pt>
                <c:pt idx="35">
                  <c:v>20.0</c:v>
                </c:pt>
                <c:pt idx="36">
                  <c:v>19.0</c:v>
                </c:pt>
                <c:pt idx="37">
                  <c:v>19.0</c:v>
                </c:pt>
                <c:pt idx="38">
                  <c:v>18.0</c:v>
                </c:pt>
                <c:pt idx="39">
                  <c:v>17.0</c:v>
                </c:pt>
                <c:pt idx="40">
                  <c:v>16.5</c:v>
                </c:pt>
                <c:pt idx="41">
                  <c:v>16.0</c:v>
                </c:pt>
                <c:pt idx="42">
                  <c:v>15.0</c:v>
                </c:pt>
                <c:pt idx="43">
                  <c:v>15.0</c:v>
                </c:pt>
                <c:pt idx="44">
                  <c:v>15.0</c:v>
                </c:pt>
                <c:pt idx="45">
                  <c:v>15.0</c:v>
                </c:pt>
                <c:pt idx="46">
                  <c:v>15.0</c:v>
                </c:pt>
                <c:pt idx="47">
                  <c:v>15.0</c:v>
                </c:pt>
                <c:pt idx="48">
                  <c:v>15.0</c:v>
                </c:pt>
                <c:pt idx="49">
                  <c:v>15.0</c:v>
                </c:pt>
                <c:pt idx="50">
                  <c:v>14.0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600">
                    <a:latin typeface="Century Gothic"/>
                  </a:defRPr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TBY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860000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cat>
            <c:strRef>
              <c:f>Sheet1!$A$2:$A$17</c:f>
              <c:strCache>
                <c:ptCount val="16"/>
                <c:pt idx="0">
                  <c:v>Praha - VFN </c:v>
                </c:pt>
                <c:pt idx="1">
                  <c:v>Ostrava - Vítkovice</c:v>
                </c:pt>
                <c:pt idx="2">
                  <c:v>Plzeň</c:v>
                </c:pt>
                <c:pt idx="3">
                  <c:v>Praha - FN Královské Vinohrady</c:v>
                </c:pt>
                <c:pt idx="4">
                  <c:v>Brno - FN Brno</c:v>
                </c:pt>
                <c:pt idx="5">
                  <c:v>Praha - FN Motol </c:v>
                </c:pt>
                <c:pt idx="6">
                  <c:v>Liberec</c:v>
                </c:pt>
                <c:pt idx="7">
                  <c:v>Česká republika</c:v>
                </c:pt>
                <c:pt idx="8">
                  <c:v>Brno - FN u sv. Anny</c:v>
                </c:pt>
                <c:pt idx="9">
                  <c:v>Ostrava - FN Ostrava</c:v>
                </c:pt>
                <c:pt idx="10">
                  <c:v>Praha - ÚVN</c:v>
                </c:pt>
                <c:pt idx="11">
                  <c:v>České Budějovice</c:v>
                </c:pt>
                <c:pt idx="12">
                  <c:v>Praha - Nemocnice Na Homolce</c:v>
                </c:pt>
                <c:pt idx="13">
                  <c:v>Hradec Králové</c:v>
                </c:pt>
                <c:pt idx="14">
                  <c:v>Olomouc</c:v>
                </c:pt>
                <c:pt idx="15">
                  <c:v>Ústí nad Labem 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22</c:v>
                </c:pt>
                <c:pt idx="1">
                  <c:v>38</c:v>
                </c:pt>
                <c:pt idx="2">
                  <c:v>42</c:v>
                </c:pt>
                <c:pt idx="3">
                  <c:v>56</c:v>
                </c:pt>
                <c:pt idx="4">
                  <c:v>67</c:v>
                </c:pt>
                <c:pt idx="5">
                  <c:v>77</c:v>
                </c:pt>
                <c:pt idx="6">
                  <c:v>78</c:v>
                </c:pt>
                <c:pt idx="7">
                  <c:v>94</c:v>
                </c:pt>
                <c:pt idx="8">
                  <c:v>99</c:v>
                </c:pt>
                <c:pt idx="9">
                  <c:v>101</c:v>
                </c:pt>
                <c:pt idx="10">
                  <c:v>113</c:v>
                </c:pt>
                <c:pt idx="11">
                  <c:v>115</c:v>
                </c:pt>
                <c:pt idx="12">
                  <c:v>133</c:v>
                </c:pt>
                <c:pt idx="13">
                  <c:v>140</c:v>
                </c:pt>
                <c:pt idx="14">
                  <c:v>150</c:v>
                </c:pt>
                <c:pt idx="15">
                  <c:v>186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800">
                    <a:latin typeface="Century Gothic"/>
                  </a:defRPr>
                </a:pPr>
                <a:r>
                  <a:t>Počet MT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incorrect TBY times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860000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DC143C"/>
              </a:solidFill>
            </c:spPr>
          </c:dPt>
          <c:dPt>
            <c:idx val="5"/>
            <c:spPr>
              <a:solidFill>
                <a:srgbClr val="DC143C"/>
              </a:solidFill>
            </c:spPr>
          </c:dPt>
          <c:dPt>
            <c:idx val="6"/>
            <c:spPr>
              <a:solidFill>
                <a:srgbClr val="DC143C"/>
              </a:solidFill>
            </c:spPr>
          </c:dPt>
          <c:dPt>
            <c:idx val="7"/>
            <c:spPr>
              <a:solidFill>
                <a:srgbClr val="DC143C"/>
              </a:solidFill>
            </c:spPr>
          </c:dPt>
          <c:dPt>
            <c:idx val="8"/>
            <c:spPr>
              <a:solidFill>
                <a:srgbClr val="DC143C"/>
              </a:solidFill>
            </c:spPr>
          </c:dPt>
          <c:dPt>
            <c:idx val="9"/>
            <c:spPr>
              <a:solidFill>
                <a:srgbClr val="DC143C"/>
              </a:solidFill>
            </c:spPr>
          </c:dPt>
          <c:dPt>
            <c:idx val="10"/>
            <c:spPr>
              <a:solidFill>
                <a:srgbClr val="DC143C"/>
              </a:solidFill>
            </c:spPr>
          </c:dPt>
          <c:dPt>
            <c:idx val="11"/>
            <c:spPr>
              <a:solidFill>
                <a:srgbClr val="DC143C"/>
              </a:solidFill>
            </c:spPr>
          </c:dPt>
          <c:dPt>
            <c:idx val="12"/>
            <c:spPr>
              <a:solidFill>
                <a:srgbClr val="DC143C"/>
              </a:solidFill>
            </c:spPr>
          </c:dPt>
          <c:dPt>
            <c:idx val="13"/>
            <c:spPr>
              <a:solidFill>
                <a:srgbClr val="DC143C"/>
              </a:solidFill>
            </c:spPr>
          </c:dPt>
          <c:dPt>
            <c:idx val="14"/>
            <c:spPr>
              <a:solidFill>
                <a:srgbClr val="DC143C"/>
              </a:solidFill>
            </c:spPr>
          </c:dPt>
          <c:dPt>
            <c:idx val="15"/>
            <c:spPr>
              <a:solidFill>
                <a:srgbClr val="DC143C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Česká republika</c:v>
                </c:pt>
                <c:pt idx="2">
                  <c:v>České Budějovice</c:v>
                </c:pt>
                <c:pt idx="3">
                  <c:v>Praha - Nemocnice Na Homolce</c:v>
                </c:pt>
                <c:pt idx="4">
                  <c:v>Brno - FN u sv. Anny</c:v>
                </c:pt>
                <c:pt idx="5">
                  <c:v>Hradec Králové</c:v>
                </c:pt>
                <c:pt idx="6">
                  <c:v>Ostrava - FN Ostrava</c:v>
                </c:pt>
                <c:pt idx="7">
                  <c:v>Ostrava - Vítkovice</c:v>
                </c:pt>
                <c:pt idx="8">
                  <c:v>Liberec</c:v>
                </c:pt>
                <c:pt idx="9">
                  <c:v>Brno - FN Brno</c:v>
                </c:pt>
                <c:pt idx="10">
                  <c:v>Praha - ÚVN</c:v>
                </c:pt>
                <c:pt idx="11">
                  <c:v>Praha - VFN </c:v>
                </c:pt>
                <c:pt idx="12">
                  <c:v>Olomouc</c:v>
                </c:pt>
                <c:pt idx="13">
                  <c:v>Praha - FN Motol </c:v>
                </c:pt>
                <c:pt idx="14">
                  <c:v>Ústí nad Labem </c:v>
                </c:pt>
                <c:pt idx="15">
                  <c:v>Praha - FN Královské Vinohrady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2.38</c:v>
                </c:pt>
                <c:pt idx="1">
                  <c:v>0.07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800">
                    <a:latin typeface="Century Gothic"/>
                  </a:defRPr>
                </a:pPr>
                <a:r>
                  <a:t>Procento [%]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3-months mRS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860000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dPt>
            <c:idx val="16"/>
            <c:spPr>
              <a:solidFill>
                <a:srgbClr val="2B58AD"/>
              </a:solidFill>
            </c:spPr>
          </c:dPt>
          <c:dPt>
            <c:idx val="17"/>
            <c:spPr>
              <a:solidFill>
                <a:srgbClr val="2B58AD"/>
              </a:solidFill>
            </c:spPr>
          </c:dPt>
          <c:dPt>
            <c:idx val="18"/>
            <c:spPr>
              <a:solidFill>
                <a:srgbClr val="2B58AD"/>
              </a:solidFill>
            </c:spPr>
          </c:dPt>
          <c:dPt>
            <c:idx val="19"/>
            <c:spPr>
              <a:solidFill>
                <a:srgbClr val="2B58AD"/>
              </a:solidFill>
            </c:spPr>
          </c:dPt>
          <c:dPt>
            <c:idx val="20"/>
            <c:spPr>
              <a:solidFill>
                <a:srgbClr val="2B58AD"/>
              </a:solidFill>
            </c:spPr>
          </c:dPt>
          <c:dPt>
            <c:idx val="21"/>
            <c:spPr>
              <a:solidFill>
                <a:srgbClr val="2B58AD"/>
              </a:solidFill>
            </c:spPr>
          </c:dPt>
          <c:dPt>
            <c:idx val="22"/>
            <c:spPr>
              <a:solidFill>
                <a:srgbClr val="2B58AD"/>
              </a:solidFill>
            </c:spPr>
          </c:dPt>
          <c:dPt>
            <c:idx val="23"/>
            <c:spPr>
              <a:solidFill>
                <a:srgbClr val="2B58AD"/>
              </a:solidFill>
            </c:spPr>
          </c:dPt>
          <c:dPt>
            <c:idx val="24"/>
            <c:spPr>
              <a:solidFill>
                <a:srgbClr val="2B58AD"/>
              </a:solidFill>
            </c:spPr>
          </c:dPt>
          <c:dPt>
            <c:idx val="25"/>
            <c:spPr>
              <a:solidFill>
                <a:srgbClr val="2B58AD"/>
              </a:solidFill>
            </c:spPr>
          </c:dPt>
          <c:dPt>
            <c:idx val="26"/>
            <c:spPr>
              <a:solidFill>
                <a:srgbClr val="2B58AD"/>
              </a:solidFill>
            </c:spPr>
          </c:dPt>
          <c:dPt>
            <c:idx val="27"/>
            <c:spPr>
              <a:solidFill>
                <a:srgbClr val="2B58AD"/>
              </a:solidFill>
            </c:spPr>
          </c:dPt>
          <c:dPt>
            <c:idx val="28"/>
            <c:spPr>
              <a:solidFill>
                <a:srgbClr val="2B58AD"/>
              </a:solidFill>
            </c:spPr>
          </c:dPt>
          <c:dPt>
            <c:idx val="29"/>
            <c:spPr>
              <a:solidFill>
                <a:srgbClr val="2B58AD"/>
              </a:solidFill>
            </c:spPr>
          </c:dPt>
          <c:dPt>
            <c:idx val="30"/>
            <c:spPr>
              <a:solidFill>
                <a:srgbClr val="2B58AD"/>
              </a:solidFill>
            </c:spPr>
          </c:dPt>
          <c:dPt>
            <c:idx val="31"/>
            <c:spPr>
              <a:solidFill>
                <a:srgbClr val="2B58AD"/>
              </a:solidFill>
            </c:spPr>
          </c:dPt>
          <c:dPt>
            <c:idx val="32"/>
            <c:spPr>
              <a:solidFill>
                <a:srgbClr val="2B58AD"/>
              </a:solidFill>
            </c:spPr>
          </c:dPt>
          <c:dPt>
            <c:idx val="33"/>
            <c:spPr>
              <a:solidFill>
                <a:srgbClr val="2B58AD"/>
              </a:solidFill>
            </c:spPr>
          </c:dPt>
          <c:dPt>
            <c:idx val="34"/>
            <c:spPr>
              <a:solidFill>
                <a:srgbClr val="2B58AD"/>
              </a:solidFill>
            </c:spPr>
          </c:dPt>
          <c:dPt>
            <c:idx val="35"/>
            <c:spPr>
              <a:solidFill>
                <a:srgbClr val="2B58AD"/>
              </a:solidFill>
            </c:spPr>
          </c:dPt>
          <c:dPt>
            <c:idx val="36"/>
            <c:spPr>
              <a:solidFill>
                <a:srgbClr val="2B58AD"/>
              </a:solidFill>
            </c:spPr>
          </c:dPt>
          <c:dPt>
            <c:idx val="37"/>
            <c:spPr>
              <a:solidFill>
                <a:srgbClr val="2B58AD"/>
              </a:solidFill>
            </c:spPr>
          </c:dPt>
          <c:dPt>
            <c:idx val="38"/>
            <c:spPr>
              <a:solidFill>
                <a:srgbClr val="2B58AD"/>
              </a:solidFill>
            </c:spPr>
          </c:dPt>
          <c:dPt>
            <c:idx val="39"/>
            <c:spPr>
              <a:solidFill>
                <a:srgbClr val="2B58AD"/>
              </a:solidFill>
            </c:spPr>
          </c:dPt>
          <c:dPt>
            <c:idx val="40"/>
            <c:spPr>
              <a:solidFill>
                <a:srgbClr val="2B58AD"/>
              </a:solidFill>
            </c:spPr>
          </c:dPt>
          <c:dPt>
            <c:idx val="41"/>
            <c:spPr>
              <a:solidFill>
                <a:srgbClr val="2B58AD"/>
              </a:solidFill>
            </c:spPr>
          </c:dPt>
          <c:dPt>
            <c:idx val="42"/>
            <c:spPr>
              <a:solidFill>
                <a:srgbClr val="2B58AD"/>
              </a:solidFill>
            </c:spPr>
          </c:dPt>
          <c:dPt>
            <c:idx val="43"/>
            <c:spPr>
              <a:solidFill>
                <a:srgbClr val="2B58AD"/>
              </a:solidFill>
            </c:spPr>
          </c:dPt>
          <c:cat>
            <c:strRef>
              <c:f>Sheet1!$A$2:$A$45</c:f>
              <c:strCache>
                <c:ptCount val="44"/>
                <c:pt idx="0">
                  <c:v>Prostějov </c:v>
                </c:pt>
                <c:pt idx="1">
                  <c:v>Brno - FN Brno</c:v>
                </c:pt>
                <c:pt idx="2">
                  <c:v>České Budějovice</c:v>
                </c:pt>
                <c:pt idx="3">
                  <c:v>Olomouc</c:v>
                </c:pt>
                <c:pt idx="4">
                  <c:v>Kladno</c:v>
                </c:pt>
                <c:pt idx="5">
                  <c:v>Krnov</c:v>
                </c:pt>
                <c:pt idx="6">
                  <c:v>Mladá Boleslav</c:v>
                </c:pt>
                <c:pt idx="7">
                  <c:v>Třinec</c:v>
                </c:pt>
                <c:pt idx="8">
                  <c:v>Znojmo</c:v>
                </c:pt>
                <c:pt idx="9">
                  <c:v>Pardubice</c:v>
                </c:pt>
                <c:pt idx="10">
                  <c:v>Nové Město na Moravě</c:v>
                </c:pt>
                <c:pt idx="11">
                  <c:v>Česká republika</c:v>
                </c:pt>
                <c:pt idx="12">
                  <c:v>Teplice</c:v>
                </c:pt>
                <c:pt idx="13">
                  <c:v>Praha - ÚVN</c:v>
                </c:pt>
                <c:pt idx="14">
                  <c:v>Kolín</c:v>
                </c:pt>
                <c:pt idx="15">
                  <c:v>Praha - Thomayerova nemocnice</c:v>
                </c:pt>
                <c:pt idx="16">
                  <c:v>Ústí nad Labem </c:v>
                </c:pt>
                <c:pt idx="17">
                  <c:v>Chomutov</c:v>
                </c:pt>
                <c:pt idx="18">
                  <c:v>Praha - FN Motol </c:v>
                </c:pt>
                <c:pt idx="19">
                  <c:v>Litoměřice</c:v>
                </c:pt>
                <c:pt idx="20">
                  <c:v>Litomyšl</c:v>
                </c:pt>
                <c:pt idx="21">
                  <c:v>Ostrava - Městská nemocnice</c:v>
                </c:pt>
                <c:pt idx="22">
                  <c:v>Praha - Nemocnice Na Homolce</c:v>
                </c:pt>
                <c:pt idx="23">
                  <c:v>Praha - FN Královské Vinohrady</c:v>
                </c:pt>
                <c:pt idx="24">
                  <c:v>Jihlava </c:v>
                </c:pt>
                <c:pt idx="25">
                  <c:v>Karlovy Vary</c:v>
                </c:pt>
                <c:pt idx="26">
                  <c:v>Písek</c:v>
                </c:pt>
                <c:pt idx="27">
                  <c:v>Most Hospital</c:v>
                </c:pt>
                <c:pt idx="28">
                  <c:v>Jindřichův Hradec </c:v>
                </c:pt>
                <c:pt idx="29">
                  <c:v>Vyškov</c:v>
                </c:pt>
                <c:pt idx="30">
                  <c:v>Příbram</c:v>
                </c:pt>
                <c:pt idx="31">
                  <c:v>Uherské Hradiště</c:v>
                </c:pt>
                <c:pt idx="32">
                  <c:v>Hradec Králové</c:v>
                </c:pt>
                <c:pt idx="33">
                  <c:v>Praha - VFN </c:v>
                </c:pt>
                <c:pt idx="34">
                  <c:v>Ostrava - Vítkovice</c:v>
                </c:pt>
                <c:pt idx="35">
                  <c:v>Liberec</c:v>
                </c:pt>
                <c:pt idx="36">
                  <c:v>Náchod</c:v>
                </c:pt>
                <c:pt idx="37">
                  <c:v>Ostrava - FN Ostrava</c:v>
                </c:pt>
                <c:pt idx="38">
                  <c:v>Plzeň</c:v>
                </c:pt>
                <c:pt idx="39">
                  <c:v>Karviná</c:v>
                </c:pt>
                <c:pt idx="40">
                  <c:v>Nový Jičín</c:v>
                </c:pt>
                <c:pt idx="41">
                  <c:v>Benešov</c:v>
                </c:pt>
                <c:pt idx="42">
                  <c:v>Břeclav</c:v>
                </c:pt>
                <c:pt idx="43">
                  <c:v>Zlín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1.0</c:v>
                </c:pt>
                <c:pt idx="26">
                  <c:v>1.0</c:v>
                </c:pt>
                <c:pt idx="27">
                  <c:v>2.0</c:v>
                </c:pt>
                <c:pt idx="28">
                  <c:v>2.0</c:v>
                </c:pt>
                <c:pt idx="29">
                  <c:v>2.0</c:v>
                </c:pt>
                <c:pt idx="30">
                  <c:v>2.0</c:v>
                </c:pt>
                <c:pt idx="31">
                  <c:v>2.0</c:v>
                </c:pt>
                <c:pt idx="32">
                  <c:v>2.0</c:v>
                </c:pt>
                <c:pt idx="33">
                  <c:v>2.0</c:v>
                </c:pt>
                <c:pt idx="34">
                  <c:v>3.0</c:v>
                </c:pt>
                <c:pt idx="35">
                  <c:v>3.0</c:v>
                </c:pt>
                <c:pt idx="36">
                  <c:v>3.0</c:v>
                </c:pt>
                <c:pt idx="37">
                  <c:v>3.0</c:v>
                </c:pt>
                <c:pt idx="38">
                  <c:v>3.0</c:v>
                </c:pt>
                <c:pt idx="39">
                  <c:v>4.0</c:v>
                </c:pt>
                <c:pt idx="40">
                  <c:v>5.0</c:v>
                </c:pt>
                <c:pt idx="41">
                  <c:v>5.0</c:v>
                </c:pt>
                <c:pt idx="42">
                  <c:v>6.0</c:v>
                </c:pt>
                <c:pt idx="43">
                  <c:v>6.0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600">
                    <a:latin typeface="Century Gothic"/>
                  </a:defRPr>
                </a:pPr>
                <a:r>
                  <a:t>mRS score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3-months mRS - Performed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dPt>
            <c:idx val="16"/>
            <c:spPr>
              <a:solidFill>
                <a:srgbClr val="2B58AD"/>
              </a:solidFill>
            </c:spPr>
          </c:dPt>
          <c:dPt>
            <c:idx val="17"/>
            <c:spPr>
              <a:solidFill>
                <a:srgbClr val="2B58AD"/>
              </a:solidFill>
            </c:spPr>
          </c:dPt>
          <c:dPt>
            <c:idx val="18"/>
            <c:spPr>
              <a:solidFill>
                <a:srgbClr val="2B58AD"/>
              </a:solidFill>
            </c:spPr>
          </c:dPt>
          <c:dPt>
            <c:idx val="19"/>
            <c:spPr>
              <a:solidFill>
                <a:srgbClr val="2B58AD"/>
              </a:solidFill>
            </c:spPr>
          </c:dPt>
          <c:dPt>
            <c:idx val="20"/>
            <c:spPr>
              <a:solidFill>
                <a:srgbClr val="2B58AD"/>
              </a:solidFill>
            </c:spPr>
          </c:dPt>
          <c:dPt>
            <c:idx val="21"/>
            <c:spPr>
              <a:solidFill>
                <a:srgbClr val="2B58AD"/>
              </a:solidFill>
            </c:spPr>
          </c:dPt>
          <c:dPt>
            <c:idx val="22"/>
            <c:spPr>
              <a:solidFill>
                <a:srgbClr val="2B58AD"/>
              </a:solidFill>
            </c:spPr>
          </c:dPt>
          <c:dPt>
            <c:idx val="23"/>
            <c:spPr>
              <a:solidFill>
                <a:srgbClr val="2B58AD"/>
              </a:solidFill>
            </c:spPr>
          </c:dPt>
          <c:dPt>
            <c:idx val="24"/>
            <c:spPr>
              <a:solidFill>
                <a:srgbClr val="2B58AD"/>
              </a:solidFill>
            </c:spPr>
          </c:dPt>
          <c:dPt>
            <c:idx val="25"/>
            <c:spPr>
              <a:solidFill>
                <a:srgbClr val="2B58AD"/>
              </a:solidFill>
            </c:spPr>
          </c:dPt>
          <c:dPt>
            <c:idx val="26"/>
            <c:spPr>
              <a:solidFill>
                <a:srgbClr val="2B58AD"/>
              </a:solidFill>
            </c:spPr>
          </c:dPt>
          <c:dPt>
            <c:idx val="27"/>
            <c:spPr>
              <a:solidFill>
                <a:srgbClr val="2B58AD"/>
              </a:solidFill>
            </c:spPr>
          </c:dPt>
          <c:dPt>
            <c:idx val="28"/>
            <c:spPr>
              <a:solidFill>
                <a:srgbClr val="2B58AD"/>
              </a:solidFill>
            </c:spPr>
          </c:dPt>
          <c:dPt>
            <c:idx val="29"/>
            <c:spPr>
              <a:solidFill>
                <a:srgbClr val="2B58AD"/>
              </a:solidFill>
            </c:spPr>
          </c:dPt>
          <c:dPt>
            <c:idx val="30"/>
            <c:spPr>
              <a:solidFill>
                <a:srgbClr val="860000"/>
              </a:solidFill>
            </c:spPr>
          </c:dPt>
          <c:dPt>
            <c:idx val="31"/>
            <c:spPr>
              <a:solidFill>
                <a:srgbClr val="2B58AD"/>
              </a:solidFill>
            </c:spPr>
          </c:dPt>
          <c:dPt>
            <c:idx val="32"/>
            <c:spPr>
              <a:solidFill>
                <a:srgbClr val="2B58AD"/>
              </a:solidFill>
            </c:spPr>
          </c:dPt>
          <c:dPt>
            <c:idx val="33"/>
            <c:spPr>
              <a:solidFill>
                <a:srgbClr val="2B58AD"/>
              </a:solidFill>
            </c:spPr>
          </c:dPt>
          <c:dPt>
            <c:idx val="34"/>
            <c:spPr>
              <a:solidFill>
                <a:srgbClr val="2B58AD"/>
              </a:solidFill>
            </c:spPr>
          </c:dPt>
          <c:dPt>
            <c:idx val="35"/>
            <c:spPr>
              <a:solidFill>
                <a:srgbClr val="2B58AD"/>
              </a:solidFill>
            </c:spPr>
          </c:dPt>
          <c:dPt>
            <c:idx val="36"/>
            <c:spPr>
              <a:solidFill>
                <a:srgbClr val="2B58AD"/>
              </a:solidFill>
            </c:spPr>
          </c:dPt>
          <c:dPt>
            <c:idx val="37"/>
            <c:spPr>
              <a:solidFill>
                <a:srgbClr val="2B58AD"/>
              </a:solidFill>
            </c:spPr>
          </c:dPt>
          <c:dPt>
            <c:idx val="38"/>
            <c:spPr>
              <a:solidFill>
                <a:srgbClr val="2B58AD"/>
              </a:solidFill>
            </c:spPr>
          </c:dPt>
          <c:dPt>
            <c:idx val="39"/>
            <c:spPr>
              <a:solidFill>
                <a:srgbClr val="2B58AD"/>
              </a:solidFill>
            </c:spPr>
          </c:dPt>
          <c:dPt>
            <c:idx val="40"/>
            <c:spPr>
              <a:solidFill>
                <a:srgbClr val="2B58AD"/>
              </a:solidFill>
            </c:spPr>
          </c:dPt>
          <c:dPt>
            <c:idx val="41"/>
            <c:spPr>
              <a:solidFill>
                <a:srgbClr val="2B58AD"/>
              </a:solidFill>
            </c:spPr>
          </c:dPt>
          <c:dPt>
            <c:idx val="42"/>
            <c:spPr>
              <a:solidFill>
                <a:srgbClr val="2B58AD"/>
              </a:solidFill>
            </c:spPr>
          </c:dPt>
          <c:dPt>
            <c:idx val="43"/>
            <c:spPr>
              <a:solidFill>
                <a:srgbClr val="2B58AD"/>
              </a:solidFill>
            </c:spPr>
          </c:dPt>
          <c:dPt>
            <c:idx val="44"/>
            <c:spPr>
              <a:solidFill>
                <a:srgbClr val="2B58AD"/>
              </a:solidFill>
            </c:spPr>
          </c:dPt>
          <c:dPt>
            <c:idx val="45"/>
            <c:spPr>
              <a:solidFill>
                <a:srgbClr val="2B58AD"/>
              </a:solidFill>
            </c:spPr>
          </c:dPt>
          <c:dPt>
            <c:idx val="46"/>
            <c:spPr>
              <a:solidFill>
                <a:srgbClr val="2B58AD"/>
              </a:solidFill>
            </c:spPr>
          </c:dPt>
          <c:dPt>
            <c:idx val="47"/>
            <c:spPr>
              <a:solidFill>
                <a:srgbClr val="2B58AD"/>
              </a:solidFill>
            </c:spPr>
          </c:dPt>
          <c:dPt>
            <c:idx val="48"/>
            <c:spPr>
              <a:solidFill>
                <a:srgbClr val="2B58AD"/>
              </a:solidFill>
            </c:spPr>
          </c:dPt>
          <c:dPt>
            <c:idx val="49"/>
            <c:spPr>
              <a:solidFill>
                <a:srgbClr val="2B58AD"/>
              </a:solidFill>
            </c:spPr>
          </c:dPt>
          <c:cat>
            <c:strRef>
              <c:f>Sheet1!$A$2:$A$51</c:f>
              <c:strCache>
                <c:ptCount val="50"/>
                <c:pt idx="0">
                  <c:v>Česká Lípa</c:v>
                </c:pt>
                <c:pt idx="1">
                  <c:v>Brno - FN u sv. Anny</c:v>
                </c:pt>
                <c:pt idx="2">
                  <c:v>Děčín</c:v>
                </c:pt>
                <c:pt idx="3">
                  <c:v>Trutnov</c:v>
                </c:pt>
                <c:pt idx="4">
                  <c:v>Blansko</c:v>
                </c:pt>
                <c:pt idx="5">
                  <c:v>Sokolov</c:v>
                </c:pt>
                <c:pt idx="6">
                  <c:v>Plzeň</c:v>
                </c:pt>
                <c:pt idx="7">
                  <c:v>Pardubice</c:v>
                </c:pt>
                <c:pt idx="8">
                  <c:v>Zlín</c:v>
                </c:pt>
                <c:pt idx="9">
                  <c:v>Brno - FN Brno</c:v>
                </c:pt>
                <c:pt idx="10">
                  <c:v>Karviná</c:v>
                </c:pt>
                <c:pt idx="11">
                  <c:v>Břeclav</c:v>
                </c:pt>
                <c:pt idx="12">
                  <c:v>Ostrava - FN Ostrava</c:v>
                </c:pt>
                <c:pt idx="13">
                  <c:v>Nový Jičín</c:v>
                </c:pt>
                <c:pt idx="14">
                  <c:v>Karlovy Vary</c:v>
                </c:pt>
                <c:pt idx="15">
                  <c:v>Nové Město na Moravě</c:v>
                </c:pt>
                <c:pt idx="16">
                  <c:v>Jindřichův Hradec </c:v>
                </c:pt>
                <c:pt idx="17">
                  <c:v>Praha - ÚVN</c:v>
                </c:pt>
                <c:pt idx="18">
                  <c:v>Benešov</c:v>
                </c:pt>
                <c:pt idx="19">
                  <c:v>Mladá Boleslav</c:v>
                </c:pt>
                <c:pt idx="20">
                  <c:v>Náchod</c:v>
                </c:pt>
                <c:pt idx="21">
                  <c:v>Most Hospital</c:v>
                </c:pt>
                <c:pt idx="22">
                  <c:v>Teplice</c:v>
                </c:pt>
                <c:pt idx="23">
                  <c:v>Příbram</c:v>
                </c:pt>
                <c:pt idx="24">
                  <c:v>Kladno</c:v>
                </c:pt>
                <c:pt idx="25">
                  <c:v>Praha - FN Královské Vinohrady</c:v>
                </c:pt>
                <c:pt idx="26">
                  <c:v>Litoměřice</c:v>
                </c:pt>
                <c:pt idx="27">
                  <c:v>Písek</c:v>
                </c:pt>
                <c:pt idx="28">
                  <c:v>Praha - Thomayerova nemocnice</c:v>
                </c:pt>
                <c:pt idx="29">
                  <c:v>Vyškov</c:v>
                </c:pt>
                <c:pt idx="30">
                  <c:v>Česká republika</c:v>
                </c:pt>
                <c:pt idx="31">
                  <c:v>Olomouc</c:v>
                </c:pt>
                <c:pt idx="32">
                  <c:v>Ústí nad Labem </c:v>
                </c:pt>
                <c:pt idx="33">
                  <c:v>Praha - FN Motol </c:v>
                </c:pt>
                <c:pt idx="34">
                  <c:v>Ostrava - Městská nemocnice</c:v>
                </c:pt>
                <c:pt idx="35">
                  <c:v>Kolín</c:v>
                </c:pt>
                <c:pt idx="36">
                  <c:v>Znojmo</c:v>
                </c:pt>
                <c:pt idx="37">
                  <c:v>Třinec</c:v>
                </c:pt>
                <c:pt idx="38">
                  <c:v>Uherské Hradiště</c:v>
                </c:pt>
                <c:pt idx="39">
                  <c:v>Prostějov </c:v>
                </c:pt>
                <c:pt idx="40">
                  <c:v>Liberec</c:v>
                </c:pt>
                <c:pt idx="41">
                  <c:v>Hradec Králové</c:v>
                </c:pt>
                <c:pt idx="42">
                  <c:v>Praha - VFN </c:v>
                </c:pt>
                <c:pt idx="43">
                  <c:v>Chomutov</c:v>
                </c:pt>
                <c:pt idx="44">
                  <c:v>Praha - Nemocnice Na Homolce</c:v>
                </c:pt>
                <c:pt idx="45">
                  <c:v>Litomyšl</c:v>
                </c:pt>
                <c:pt idx="46">
                  <c:v>České Budějovice</c:v>
                </c:pt>
                <c:pt idx="47">
                  <c:v>Ostrava - Vítkovice</c:v>
                </c:pt>
                <c:pt idx="48">
                  <c:v>Jihlava </c:v>
                </c:pt>
                <c:pt idx="49">
                  <c:v>Krnov</c:v>
                </c:pt>
              </c:strCache>
            </c:strRef>
          </c:cat>
          <c:val>
            <c:numRef>
              <c:f>Sheet1!$B$2:$B$51</c:f>
              <c:numCache>
                <c:formatCode>General</c:formatCode>
                <c:ptCount val="5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1.15</c:v>
                </c:pt>
                <c:pt idx="7">
                  <c:v>2.44</c:v>
                </c:pt>
                <c:pt idx="8">
                  <c:v>3.56</c:v>
                </c:pt>
                <c:pt idx="9">
                  <c:v>3.76</c:v>
                </c:pt>
                <c:pt idx="10">
                  <c:v>4.76</c:v>
                </c:pt>
                <c:pt idx="11">
                  <c:v>9.62</c:v>
                </c:pt>
                <c:pt idx="12">
                  <c:v>11.86</c:v>
                </c:pt>
                <c:pt idx="13">
                  <c:v>13.64</c:v>
                </c:pt>
                <c:pt idx="14">
                  <c:v>17.65</c:v>
                </c:pt>
                <c:pt idx="15">
                  <c:v>22.5</c:v>
                </c:pt>
                <c:pt idx="16">
                  <c:v>23.53</c:v>
                </c:pt>
                <c:pt idx="17">
                  <c:v>24.27</c:v>
                </c:pt>
                <c:pt idx="18">
                  <c:v>25.61</c:v>
                </c:pt>
                <c:pt idx="19">
                  <c:v>26.13</c:v>
                </c:pt>
                <c:pt idx="20">
                  <c:v>26.92</c:v>
                </c:pt>
                <c:pt idx="21">
                  <c:v>29.63</c:v>
                </c:pt>
                <c:pt idx="22">
                  <c:v>33.68</c:v>
                </c:pt>
                <c:pt idx="23">
                  <c:v>33.75</c:v>
                </c:pt>
                <c:pt idx="24">
                  <c:v>35.14</c:v>
                </c:pt>
                <c:pt idx="25">
                  <c:v>37.57</c:v>
                </c:pt>
                <c:pt idx="26">
                  <c:v>39.08</c:v>
                </c:pt>
                <c:pt idx="27">
                  <c:v>39.86</c:v>
                </c:pt>
                <c:pt idx="28">
                  <c:v>41.28</c:v>
                </c:pt>
                <c:pt idx="29">
                  <c:v>41.84</c:v>
                </c:pt>
                <c:pt idx="30">
                  <c:v>41.92</c:v>
                </c:pt>
                <c:pt idx="31">
                  <c:v>46.0</c:v>
                </c:pt>
                <c:pt idx="32">
                  <c:v>47.09</c:v>
                </c:pt>
                <c:pt idx="33">
                  <c:v>48.52</c:v>
                </c:pt>
                <c:pt idx="34">
                  <c:v>50.82</c:v>
                </c:pt>
                <c:pt idx="35">
                  <c:v>52.0</c:v>
                </c:pt>
                <c:pt idx="36">
                  <c:v>57.83</c:v>
                </c:pt>
                <c:pt idx="37">
                  <c:v>57.89</c:v>
                </c:pt>
                <c:pt idx="38">
                  <c:v>59.8</c:v>
                </c:pt>
                <c:pt idx="39">
                  <c:v>65.57</c:v>
                </c:pt>
                <c:pt idx="40">
                  <c:v>66.25</c:v>
                </c:pt>
                <c:pt idx="41">
                  <c:v>67.66</c:v>
                </c:pt>
                <c:pt idx="42">
                  <c:v>73.39</c:v>
                </c:pt>
                <c:pt idx="43">
                  <c:v>79.83</c:v>
                </c:pt>
                <c:pt idx="44">
                  <c:v>81.99</c:v>
                </c:pt>
                <c:pt idx="45">
                  <c:v>87.5</c:v>
                </c:pt>
                <c:pt idx="46">
                  <c:v>89.33</c:v>
                </c:pt>
                <c:pt idx="47">
                  <c:v>92.55</c:v>
                </c:pt>
                <c:pt idx="48">
                  <c:v>96.4</c:v>
                </c:pt>
                <c:pt idx="49">
                  <c:v>99.22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600">
                    <a:latin typeface="Century Gothic"/>
                  </a:defRPr>
                </a:pPr>
                <a:r>
                  <a:t>Procento [%]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2B58AD">
                <a:alpha val="70196"/>
              </a:srgbClr>
            </a:solidFill>
            <a:ln>
              <a:solidFill>
                <a:srgbClr val="2B58AD">
                  <a:alpha val="30196"/>
                </a:srgbClr>
              </a:solidFill>
            </a:ln>
          </c:spPr>
          <c:dPt>
            <c:idx val="23"/>
            <c:spPr>
              <a:solidFill>
                <a:srgbClr val="2B58AD"/>
              </a:solidFill>
              <a:ln>
                <a:solidFill>
                  <a:srgbClr val="2B58AD"/>
                </a:solidFill>
              </a:ln>
            </c:spPr>
          </c:dPt>
          <c:cat>
            <c:strRef>
              <c:f>Sheet1!$A$2:$A$45</c:f>
              <c:strCache>
                <c:ptCount val="44"/>
                <c:pt idx="0">
                  <c:v>Nový Jičín</c:v>
                </c:pt>
                <c:pt idx="1">
                  <c:v>Plzeň</c:v>
                </c:pt>
                <c:pt idx="2">
                  <c:v>Zlín</c:v>
                </c:pt>
                <c:pt idx="3">
                  <c:v>Ostrava - Vítkovice</c:v>
                </c:pt>
                <c:pt idx="4">
                  <c:v>Liberec</c:v>
                </c:pt>
                <c:pt idx="5">
                  <c:v>Karviná</c:v>
                </c:pt>
                <c:pt idx="6">
                  <c:v>Benešov</c:v>
                </c:pt>
                <c:pt idx="7">
                  <c:v>Břeclav</c:v>
                </c:pt>
                <c:pt idx="8">
                  <c:v>Příbram</c:v>
                </c:pt>
                <c:pt idx="9">
                  <c:v>Nové Město na Moravě</c:v>
                </c:pt>
                <c:pt idx="10">
                  <c:v>Hradec Králové</c:v>
                </c:pt>
                <c:pt idx="11">
                  <c:v>Kolín</c:v>
                </c:pt>
                <c:pt idx="12">
                  <c:v>Chomutov</c:v>
                </c:pt>
                <c:pt idx="13">
                  <c:v>Teplice</c:v>
                </c:pt>
                <c:pt idx="14">
                  <c:v>Most Hospital</c:v>
                </c:pt>
                <c:pt idx="15">
                  <c:v>Náchod</c:v>
                </c:pt>
                <c:pt idx="16">
                  <c:v>Jindřichův Hradec </c:v>
                </c:pt>
                <c:pt idx="17">
                  <c:v>Uherské Hradiště</c:v>
                </c:pt>
                <c:pt idx="18">
                  <c:v>Praha - VFN </c:v>
                </c:pt>
                <c:pt idx="19">
                  <c:v>Písek</c:v>
                </c:pt>
                <c:pt idx="20">
                  <c:v>Vyškov</c:v>
                </c:pt>
                <c:pt idx="21">
                  <c:v>Praha - Nemocnice Na Homolce</c:v>
                </c:pt>
                <c:pt idx="22">
                  <c:v>Litomyšl</c:v>
                </c:pt>
                <c:pt idx="23">
                  <c:v>Česká republika</c:v>
                </c:pt>
                <c:pt idx="24">
                  <c:v>Praha - ÚVN</c:v>
                </c:pt>
                <c:pt idx="25">
                  <c:v>Jihlava </c:v>
                </c:pt>
                <c:pt idx="26">
                  <c:v>Ostrava - Městská nemocnice</c:v>
                </c:pt>
                <c:pt idx="27">
                  <c:v>Praha - FN Královské Vinohrady</c:v>
                </c:pt>
                <c:pt idx="28">
                  <c:v>Ostrava - FN Ostrava</c:v>
                </c:pt>
                <c:pt idx="29">
                  <c:v>Ústí nad Labem </c:v>
                </c:pt>
                <c:pt idx="30">
                  <c:v>Praha - FN Motol </c:v>
                </c:pt>
                <c:pt idx="31">
                  <c:v>Praha - Thomayerova nemocnice</c:v>
                </c:pt>
                <c:pt idx="32">
                  <c:v>Karlovy Vary</c:v>
                </c:pt>
                <c:pt idx="33">
                  <c:v>Litoměřice</c:v>
                </c:pt>
                <c:pt idx="34">
                  <c:v>Mladá Boleslav</c:v>
                </c:pt>
                <c:pt idx="35">
                  <c:v>České Budějovice</c:v>
                </c:pt>
                <c:pt idx="36">
                  <c:v>Olomouc</c:v>
                </c:pt>
                <c:pt idx="37">
                  <c:v>Znojmo</c:v>
                </c:pt>
                <c:pt idx="38">
                  <c:v>Krnov</c:v>
                </c:pt>
                <c:pt idx="39">
                  <c:v>Kladno</c:v>
                </c:pt>
                <c:pt idx="40">
                  <c:v>Třinec</c:v>
                </c:pt>
                <c:pt idx="41">
                  <c:v>Brno - FN Brno</c:v>
                </c:pt>
                <c:pt idx="42">
                  <c:v>Prostějov </c:v>
                </c:pt>
                <c:pt idx="43">
                  <c:v>Pardubice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44"/>
                <c:pt idx="0">
                  <c:v>0.0</c:v>
                </c:pt>
                <c:pt idx="1">
                  <c:v>0.0</c:v>
                </c:pt>
                <c:pt idx="2">
                  <c:v>12.5</c:v>
                </c:pt>
                <c:pt idx="3">
                  <c:v>14.37</c:v>
                </c:pt>
                <c:pt idx="4">
                  <c:v>14.76</c:v>
                </c:pt>
                <c:pt idx="5">
                  <c:v>16.67</c:v>
                </c:pt>
                <c:pt idx="6">
                  <c:v>19.05</c:v>
                </c:pt>
                <c:pt idx="7">
                  <c:v>20.0</c:v>
                </c:pt>
                <c:pt idx="8">
                  <c:v>22.22</c:v>
                </c:pt>
                <c:pt idx="9">
                  <c:v>22.22</c:v>
                </c:pt>
                <c:pt idx="10">
                  <c:v>22.53</c:v>
                </c:pt>
                <c:pt idx="11">
                  <c:v>23.08</c:v>
                </c:pt>
                <c:pt idx="12">
                  <c:v>23.16</c:v>
                </c:pt>
                <c:pt idx="13">
                  <c:v>23.44</c:v>
                </c:pt>
                <c:pt idx="14">
                  <c:v>25.0</c:v>
                </c:pt>
                <c:pt idx="15">
                  <c:v>25.0</c:v>
                </c:pt>
                <c:pt idx="16">
                  <c:v>25.0</c:v>
                </c:pt>
                <c:pt idx="17">
                  <c:v>26.23</c:v>
                </c:pt>
                <c:pt idx="18">
                  <c:v>27.5</c:v>
                </c:pt>
                <c:pt idx="19">
                  <c:v>31.58</c:v>
                </c:pt>
                <c:pt idx="20">
                  <c:v>34.15</c:v>
                </c:pt>
                <c:pt idx="21">
                  <c:v>34.68</c:v>
                </c:pt>
                <c:pt idx="22">
                  <c:v>36.73</c:v>
                </c:pt>
                <c:pt idx="23">
                  <c:v>37.04</c:v>
                </c:pt>
                <c:pt idx="24">
                  <c:v>38.0</c:v>
                </c:pt>
                <c:pt idx="25">
                  <c:v>38.32</c:v>
                </c:pt>
                <c:pt idx="26">
                  <c:v>38.71</c:v>
                </c:pt>
                <c:pt idx="27">
                  <c:v>41.18</c:v>
                </c:pt>
                <c:pt idx="28">
                  <c:v>42.86</c:v>
                </c:pt>
                <c:pt idx="29">
                  <c:v>42.86</c:v>
                </c:pt>
                <c:pt idx="30">
                  <c:v>44.35</c:v>
                </c:pt>
                <c:pt idx="31">
                  <c:v>44.44</c:v>
                </c:pt>
                <c:pt idx="32">
                  <c:v>44.44</c:v>
                </c:pt>
                <c:pt idx="33">
                  <c:v>47.06</c:v>
                </c:pt>
                <c:pt idx="34">
                  <c:v>51.72</c:v>
                </c:pt>
                <c:pt idx="35">
                  <c:v>52.21</c:v>
                </c:pt>
                <c:pt idx="36">
                  <c:v>55.8</c:v>
                </c:pt>
                <c:pt idx="37">
                  <c:v>56.25</c:v>
                </c:pt>
                <c:pt idx="38">
                  <c:v>56.25</c:v>
                </c:pt>
                <c:pt idx="39">
                  <c:v>57.69</c:v>
                </c:pt>
                <c:pt idx="40">
                  <c:v>59.09</c:v>
                </c:pt>
                <c:pt idx="41">
                  <c:v>62.5</c:v>
                </c:pt>
                <c:pt idx="42">
                  <c:v>65.0</c:v>
                </c:pt>
                <c:pt idx="43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ED7D31">
                <a:alpha val="70196"/>
              </a:srgbClr>
            </a:solidFill>
            <a:ln>
              <a:solidFill>
                <a:srgbClr val="ED7D31">
                  <a:alpha val="30196"/>
                </a:srgbClr>
              </a:solidFill>
            </a:ln>
          </c:spPr>
          <c:dPt>
            <c:idx val="23"/>
            <c:spPr>
              <a:solidFill>
                <a:srgbClr val="ED7D31"/>
              </a:solidFill>
              <a:ln>
                <a:solidFill>
                  <a:srgbClr val="ED7D31"/>
                </a:solidFill>
              </a:ln>
            </c:spPr>
          </c:dPt>
          <c:cat>
            <c:strRef>
              <c:f>Sheet1!$A$2:$A$45</c:f>
              <c:strCache>
                <c:ptCount val="44"/>
                <c:pt idx="0">
                  <c:v>Nový Jičín</c:v>
                </c:pt>
                <c:pt idx="1">
                  <c:v>Plzeň</c:v>
                </c:pt>
                <c:pt idx="2">
                  <c:v>Zlín</c:v>
                </c:pt>
                <c:pt idx="3">
                  <c:v>Ostrava - Vítkovice</c:v>
                </c:pt>
                <c:pt idx="4">
                  <c:v>Liberec</c:v>
                </c:pt>
                <c:pt idx="5">
                  <c:v>Karviná</c:v>
                </c:pt>
                <c:pt idx="6">
                  <c:v>Benešov</c:v>
                </c:pt>
                <c:pt idx="7">
                  <c:v>Břeclav</c:v>
                </c:pt>
                <c:pt idx="8">
                  <c:v>Příbram</c:v>
                </c:pt>
                <c:pt idx="9">
                  <c:v>Nové Město na Moravě</c:v>
                </c:pt>
                <c:pt idx="10">
                  <c:v>Hradec Králové</c:v>
                </c:pt>
                <c:pt idx="11">
                  <c:v>Kolín</c:v>
                </c:pt>
                <c:pt idx="12">
                  <c:v>Chomutov</c:v>
                </c:pt>
                <c:pt idx="13">
                  <c:v>Teplice</c:v>
                </c:pt>
                <c:pt idx="14">
                  <c:v>Most Hospital</c:v>
                </c:pt>
                <c:pt idx="15">
                  <c:v>Náchod</c:v>
                </c:pt>
                <c:pt idx="16">
                  <c:v>Jindřichův Hradec </c:v>
                </c:pt>
                <c:pt idx="17">
                  <c:v>Uherské Hradiště</c:v>
                </c:pt>
                <c:pt idx="18">
                  <c:v>Praha - VFN </c:v>
                </c:pt>
                <c:pt idx="19">
                  <c:v>Písek</c:v>
                </c:pt>
                <c:pt idx="20">
                  <c:v>Vyškov</c:v>
                </c:pt>
                <c:pt idx="21">
                  <c:v>Praha - Nemocnice Na Homolce</c:v>
                </c:pt>
                <c:pt idx="22">
                  <c:v>Litomyšl</c:v>
                </c:pt>
                <c:pt idx="23">
                  <c:v>Česká republika</c:v>
                </c:pt>
                <c:pt idx="24">
                  <c:v>Praha - ÚVN</c:v>
                </c:pt>
                <c:pt idx="25">
                  <c:v>Jihlava </c:v>
                </c:pt>
                <c:pt idx="26">
                  <c:v>Ostrava - Městská nemocnice</c:v>
                </c:pt>
                <c:pt idx="27">
                  <c:v>Praha - FN Královské Vinohrady</c:v>
                </c:pt>
                <c:pt idx="28">
                  <c:v>Ostrava - FN Ostrava</c:v>
                </c:pt>
                <c:pt idx="29">
                  <c:v>Ústí nad Labem </c:v>
                </c:pt>
                <c:pt idx="30">
                  <c:v>Praha - FN Motol </c:v>
                </c:pt>
                <c:pt idx="31">
                  <c:v>Praha - Thomayerova nemocnice</c:v>
                </c:pt>
                <c:pt idx="32">
                  <c:v>Karlovy Vary</c:v>
                </c:pt>
                <c:pt idx="33">
                  <c:v>Litoměřice</c:v>
                </c:pt>
                <c:pt idx="34">
                  <c:v>Mladá Boleslav</c:v>
                </c:pt>
                <c:pt idx="35">
                  <c:v>České Budějovice</c:v>
                </c:pt>
                <c:pt idx="36">
                  <c:v>Olomouc</c:v>
                </c:pt>
                <c:pt idx="37">
                  <c:v>Znojmo</c:v>
                </c:pt>
                <c:pt idx="38">
                  <c:v>Krnov</c:v>
                </c:pt>
                <c:pt idx="39">
                  <c:v>Kladno</c:v>
                </c:pt>
                <c:pt idx="40">
                  <c:v>Třinec</c:v>
                </c:pt>
                <c:pt idx="41">
                  <c:v>Brno - FN Brno</c:v>
                </c:pt>
                <c:pt idx="42">
                  <c:v>Prostějov </c:v>
                </c:pt>
                <c:pt idx="43">
                  <c:v>Pardubice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44"/>
                <c:pt idx="0">
                  <c:v>33.33</c:v>
                </c:pt>
                <c:pt idx="1">
                  <c:v>33.33</c:v>
                </c:pt>
                <c:pt idx="2">
                  <c:v>12.5</c:v>
                </c:pt>
                <c:pt idx="3">
                  <c:v>18.39</c:v>
                </c:pt>
                <c:pt idx="4">
                  <c:v>22.38</c:v>
                </c:pt>
                <c:pt idx="5">
                  <c:v>0.0</c:v>
                </c:pt>
                <c:pt idx="6">
                  <c:v>4.76</c:v>
                </c:pt>
                <c:pt idx="7">
                  <c:v>0.0</c:v>
                </c:pt>
                <c:pt idx="8">
                  <c:v>25.93</c:v>
                </c:pt>
                <c:pt idx="9">
                  <c:v>38.89</c:v>
                </c:pt>
                <c:pt idx="10">
                  <c:v>13.74</c:v>
                </c:pt>
                <c:pt idx="11">
                  <c:v>29.49</c:v>
                </c:pt>
                <c:pt idx="12">
                  <c:v>31.58</c:v>
                </c:pt>
                <c:pt idx="13">
                  <c:v>28.12</c:v>
                </c:pt>
                <c:pt idx="14">
                  <c:v>12.5</c:v>
                </c:pt>
                <c:pt idx="15">
                  <c:v>17.86</c:v>
                </c:pt>
                <c:pt idx="16">
                  <c:v>25.0</c:v>
                </c:pt>
                <c:pt idx="17">
                  <c:v>4.92</c:v>
                </c:pt>
                <c:pt idx="18">
                  <c:v>10.0</c:v>
                </c:pt>
                <c:pt idx="19">
                  <c:v>40.35</c:v>
                </c:pt>
                <c:pt idx="20">
                  <c:v>14.63</c:v>
                </c:pt>
                <c:pt idx="21">
                  <c:v>19.65</c:v>
                </c:pt>
                <c:pt idx="22">
                  <c:v>28.57</c:v>
                </c:pt>
                <c:pt idx="23">
                  <c:v>17.59</c:v>
                </c:pt>
                <c:pt idx="24">
                  <c:v>14.0</c:v>
                </c:pt>
                <c:pt idx="25">
                  <c:v>15.89</c:v>
                </c:pt>
                <c:pt idx="26">
                  <c:v>16.13</c:v>
                </c:pt>
                <c:pt idx="27">
                  <c:v>27.94</c:v>
                </c:pt>
                <c:pt idx="28">
                  <c:v>0.0</c:v>
                </c:pt>
                <c:pt idx="29">
                  <c:v>15.58</c:v>
                </c:pt>
                <c:pt idx="30">
                  <c:v>16.52</c:v>
                </c:pt>
                <c:pt idx="31">
                  <c:v>13.33</c:v>
                </c:pt>
                <c:pt idx="32">
                  <c:v>22.22</c:v>
                </c:pt>
                <c:pt idx="33">
                  <c:v>23.53</c:v>
                </c:pt>
                <c:pt idx="34">
                  <c:v>27.59</c:v>
                </c:pt>
                <c:pt idx="35">
                  <c:v>5.97</c:v>
                </c:pt>
                <c:pt idx="36">
                  <c:v>21.74</c:v>
                </c:pt>
                <c:pt idx="37">
                  <c:v>16.67</c:v>
                </c:pt>
                <c:pt idx="38">
                  <c:v>17.97</c:v>
                </c:pt>
                <c:pt idx="39">
                  <c:v>30.77</c:v>
                </c:pt>
                <c:pt idx="40">
                  <c:v>21.21</c:v>
                </c:pt>
                <c:pt idx="41">
                  <c:v>0.0</c:v>
                </c:pt>
                <c:pt idx="42">
                  <c:v>5.0</c:v>
                </c:pt>
                <c:pt idx="4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5A5A5">
                <a:alpha val="70196"/>
              </a:srgbClr>
            </a:solidFill>
            <a:ln>
              <a:solidFill>
                <a:srgbClr val="A5A5A5">
                  <a:alpha val="30196"/>
                </a:srgbClr>
              </a:solidFill>
            </a:ln>
          </c:spPr>
          <c:dPt>
            <c:idx val="23"/>
            <c:spPr>
              <a:solidFill>
                <a:srgbClr val="A5A5A5"/>
              </a:solidFill>
              <a:ln>
                <a:solidFill>
                  <a:srgbClr val="A5A5A5"/>
                </a:solidFill>
              </a:ln>
            </c:spPr>
          </c:dPt>
          <c:cat>
            <c:strRef>
              <c:f>Sheet1!$A$2:$A$45</c:f>
              <c:strCache>
                <c:ptCount val="44"/>
                <c:pt idx="0">
                  <c:v>Nový Jičín</c:v>
                </c:pt>
                <c:pt idx="1">
                  <c:v>Plzeň</c:v>
                </c:pt>
                <c:pt idx="2">
                  <c:v>Zlín</c:v>
                </c:pt>
                <c:pt idx="3">
                  <c:v>Ostrava - Vítkovice</c:v>
                </c:pt>
                <c:pt idx="4">
                  <c:v>Liberec</c:v>
                </c:pt>
                <c:pt idx="5">
                  <c:v>Karviná</c:v>
                </c:pt>
                <c:pt idx="6">
                  <c:v>Benešov</c:v>
                </c:pt>
                <c:pt idx="7">
                  <c:v>Břeclav</c:v>
                </c:pt>
                <c:pt idx="8">
                  <c:v>Příbram</c:v>
                </c:pt>
                <c:pt idx="9">
                  <c:v>Nové Město na Moravě</c:v>
                </c:pt>
                <c:pt idx="10">
                  <c:v>Hradec Králové</c:v>
                </c:pt>
                <c:pt idx="11">
                  <c:v>Kolín</c:v>
                </c:pt>
                <c:pt idx="12">
                  <c:v>Chomutov</c:v>
                </c:pt>
                <c:pt idx="13">
                  <c:v>Teplice</c:v>
                </c:pt>
                <c:pt idx="14">
                  <c:v>Most Hospital</c:v>
                </c:pt>
                <c:pt idx="15">
                  <c:v>Náchod</c:v>
                </c:pt>
                <c:pt idx="16">
                  <c:v>Jindřichův Hradec </c:v>
                </c:pt>
                <c:pt idx="17">
                  <c:v>Uherské Hradiště</c:v>
                </c:pt>
                <c:pt idx="18">
                  <c:v>Praha - VFN </c:v>
                </c:pt>
                <c:pt idx="19">
                  <c:v>Písek</c:v>
                </c:pt>
                <c:pt idx="20">
                  <c:v>Vyškov</c:v>
                </c:pt>
                <c:pt idx="21">
                  <c:v>Praha - Nemocnice Na Homolce</c:v>
                </c:pt>
                <c:pt idx="22">
                  <c:v>Litomyšl</c:v>
                </c:pt>
                <c:pt idx="23">
                  <c:v>Česká republika</c:v>
                </c:pt>
                <c:pt idx="24">
                  <c:v>Praha - ÚVN</c:v>
                </c:pt>
                <c:pt idx="25">
                  <c:v>Jihlava </c:v>
                </c:pt>
                <c:pt idx="26">
                  <c:v>Ostrava - Městská nemocnice</c:v>
                </c:pt>
                <c:pt idx="27">
                  <c:v>Praha - FN Královské Vinohrady</c:v>
                </c:pt>
                <c:pt idx="28">
                  <c:v>Ostrava - FN Ostrava</c:v>
                </c:pt>
                <c:pt idx="29">
                  <c:v>Ústí nad Labem </c:v>
                </c:pt>
                <c:pt idx="30">
                  <c:v>Praha - FN Motol </c:v>
                </c:pt>
                <c:pt idx="31">
                  <c:v>Praha - Thomayerova nemocnice</c:v>
                </c:pt>
                <c:pt idx="32">
                  <c:v>Karlovy Vary</c:v>
                </c:pt>
                <c:pt idx="33">
                  <c:v>Litoměřice</c:v>
                </c:pt>
                <c:pt idx="34">
                  <c:v>Mladá Boleslav</c:v>
                </c:pt>
                <c:pt idx="35">
                  <c:v>České Budějovice</c:v>
                </c:pt>
                <c:pt idx="36">
                  <c:v>Olomouc</c:v>
                </c:pt>
                <c:pt idx="37">
                  <c:v>Znojmo</c:v>
                </c:pt>
                <c:pt idx="38">
                  <c:v>Krnov</c:v>
                </c:pt>
                <c:pt idx="39">
                  <c:v>Kladno</c:v>
                </c:pt>
                <c:pt idx="40">
                  <c:v>Třinec</c:v>
                </c:pt>
                <c:pt idx="41">
                  <c:v>Brno - FN Brno</c:v>
                </c:pt>
                <c:pt idx="42">
                  <c:v>Prostějov </c:v>
                </c:pt>
                <c:pt idx="43">
                  <c:v>Pardubice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4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13.22</c:v>
                </c:pt>
                <c:pt idx="4">
                  <c:v>10.95</c:v>
                </c:pt>
                <c:pt idx="5">
                  <c:v>33.33</c:v>
                </c:pt>
                <c:pt idx="6">
                  <c:v>14.29</c:v>
                </c:pt>
                <c:pt idx="7">
                  <c:v>20.0</c:v>
                </c:pt>
                <c:pt idx="8">
                  <c:v>18.52</c:v>
                </c:pt>
                <c:pt idx="9">
                  <c:v>0.0</c:v>
                </c:pt>
                <c:pt idx="10">
                  <c:v>19.78</c:v>
                </c:pt>
                <c:pt idx="11">
                  <c:v>19.23</c:v>
                </c:pt>
                <c:pt idx="12">
                  <c:v>22.11</c:v>
                </c:pt>
                <c:pt idx="13">
                  <c:v>15.62</c:v>
                </c:pt>
                <c:pt idx="14">
                  <c:v>37.5</c:v>
                </c:pt>
                <c:pt idx="15">
                  <c:v>0.0</c:v>
                </c:pt>
                <c:pt idx="16">
                  <c:v>0.0</c:v>
                </c:pt>
                <c:pt idx="17">
                  <c:v>26.23</c:v>
                </c:pt>
                <c:pt idx="18">
                  <c:v>26.25</c:v>
                </c:pt>
                <c:pt idx="19">
                  <c:v>10.53</c:v>
                </c:pt>
                <c:pt idx="20">
                  <c:v>9.76</c:v>
                </c:pt>
                <c:pt idx="21">
                  <c:v>12.72</c:v>
                </c:pt>
                <c:pt idx="22">
                  <c:v>16.33</c:v>
                </c:pt>
                <c:pt idx="23">
                  <c:v>11.59</c:v>
                </c:pt>
                <c:pt idx="24">
                  <c:v>20.0</c:v>
                </c:pt>
                <c:pt idx="25">
                  <c:v>15.89</c:v>
                </c:pt>
                <c:pt idx="26">
                  <c:v>16.13</c:v>
                </c:pt>
                <c:pt idx="27">
                  <c:v>8.82</c:v>
                </c:pt>
                <c:pt idx="28">
                  <c:v>0.0</c:v>
                </c:pt>
                <c:pt idx="29">
                  <c:v>6.49</c:v>
                </c:pt>
                <c:pt idx="30">
                  <c:v>4.35</c:v>
                </c:pt>
                <c:pt idx="31">
                  <c:v>11.11</c:v>
                </c:pt>
                <c:pt idx="32">
                  <c:v>22.22</c:v>
                </c:pt>
                <c:pt idx="33">
                  <c:v>5.88</c:v>
                </c:pt>
                <c:pt idx="34">
                  <c:v>6.9</c:v>
                </c:pt>
                <c:pt idx="35">
                  <c:v>6.23</c:v>
                </c:pt>
                <c:pt idx="36">
                  <c:v>5.8</c:v>
                </c:pt>
                <c:pt idx="37">
                  <c:v>2.08</c:v>
                </c:pt>
                <c:pt idx="38">
                  <c:v>7.03</c:v>
                </c:pt>
                <c:pt idx="39">
                  <c:v>0.0</c:v>
                </c:pt>
                <c:pt idx="40">
                  <c:v>12.12</c:v>
                </c:pt>
                <c:pt idx="41">
                  <c:v>12.5</c:v>
                </c:pt>
                <c:pt idx="42">
                  <c:v>2.5</c:v>
                </c:pt>
                <c:pt idx="43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>
                <a:alpha val="70196"/>
              </a:srgbClr>
            </a:solidFill>
            <a:ln>
              <a:solidFill>
                <a:srgbClr val="FFC000">
                  <a:alpha val="30196"/>
                </a:srgbClr>
              </a:solidFill>
            </a:ln>
          </c:spPr>
          <c:dPt>
            <c:idx val="23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cat>
            <c:strRef>
              <c:f>Sheet1!$A$2:$A$45</c:f>
              <c:strCache>
                <c:ptCount val="44"/>
                <c:pt idx="0">
                  <c:v>Nový Jičín</c:v>
                </c:pt>
                <c:pt idx="1">
                  <c:v>Plzeň</c:v>
                </c:pt>
                <c:pt idx="2">
                  <c:v>Zlín</c:v>
                </c:pt>
                <c:pt idx="3">
                  <c:v>Ostrava - Vítkovice</c:v>
                </c:pt>
                <c:pt idx="4">
                  <c:v>Liberec</c:v>
                </c:pt>
                <c:pt idx="5">
                  <c:v>Karviná</c:v>
                </c:pt>
                <c:pt idx="6">
                  <c:v>Benešov</c:v>
                </c:pt>
                <c:pt idx="7">
                  <c:v>Břeclav</c:v>
                </c:pt>
                <c:pt idx="8">
                  <c:v>Příbram</c:v>
                </c:pt>
                <c:pt idx="9">
                  <c:v>Nové Město na Moravě</c:v>
                </c:pt>
                <c:pt idx="10">
                  <c:v>Hradec Králové</c:v>
                </c:pt>
                <c:pt idx="11">
                  <c:v>Kolín</c:v>
                </c:pt>
                <c:pt idx="12">
                  <c:v>Chomutov</c:v>
                </c:pt>
                <c:pt idx="13">
                  <c:v>Teplice</c:v>
                </c:pt>
                <c:pt idx="14">
                  <c:v>Most Hospital</c:v>
                </c:pt>
                <c:pt idx="15">
                  <c:v>Náchod</c:v>
                </c:pt>
                <c:pt idx="16">
                  <c:v>Jindřichův Hradec </c:v>
                </c:pt>
                <c:pt idx="17">
                  <c:v>Uherské Hradiště</c:v>
                </c:pt>
                <c:pt idx="18">
                  <c:v>Praha - VFN </c:v>
                </c:pt>
                <c:pt idx="19">
                  <c:v>Písek</c:v>
                </c:pt>
                <c:pt idx="20">
                  <c:v>Vyškov</c:v>
                </c:pt>
                <c:pt idx="21">
                  <c:v>Praha - Nemocnice Na Homolce</c:v>
                </c:pt>
                <c:pt idx="22">
                  <c:v>Litomyšl</c:v>
                </c:pt>
                <c:pt idx="23">
                  <c:v>Česká republika</c:v>
                </c:pt>
                <c:pt idx="24">
                  <c:v>Praha - ÚVN</c:v>
                </c:pt>
                <c:pt idx="25">
                  <c:v>Jihlava </c:v>
                </c:pt>
                <c:pt idx="26">
                  <c:v>Ostrava - Městská nemocnice</c:v>
                </c:pt>
                <c:pt idx="27">
                  <c:v>Praha - FN Královské Vinohrady</c:v>
                </c:pt>
                <c:pt idx="28">
                  <c:v>Ostrava - FN Ostrava</c:v>
                </c:pt>
                <c:pt idx="29">
                  <c:v>Ústí nad Labem </c:v>
                </c:pt>
                <c:pt idx="30">
                  <c:v>Praha - FN Motol </c:v>
                </c:pt>
                <c:pt idx="31">
                  <c:v>Praha - Thomayerova nemocnice</c:v>
                </c:pt>
                <c:pt idx="32">
                  <c:v>Karlovy Vary</c:v>
                </c:pt>
                <c:pt idx="33">
                  <c:v>Litoměřice</c:v>
                </c:pt>
                <c:pt idx="34">
                  <c:v>Mladá Boleslav</c:v>
                </c:pt>
                <c:pt idx="35">
                  <c:v>České Budějovice</c:v>
                </c:pt>
                <c:pt idx="36">
                  <c:v>Olomouc</c:v>
                </c:pt>
                <c:pt idx="37">
                  <c:v>Znojmo</c:v>
                </c:pt>
                <c:pt idx="38">
                  <c:v>Krnov</c:v>
                </c:pt>
                <c:pt idx="39">
                  <c:v>Kladno</c:v>
                </c:pt>
                <c:pt idx="40">
                  <c:v>Třinec</c:v>
                </c:pt>
                <c:pt idx="41">
                  <c:v>Brno - FN Brno</c:v>
                </c:pt>
                <c:pt idx="42">
                  <c:v>Prostějov </c:v>
                </c:pt>
                <c:pt idx="43">
                  <c:v>Pardubice</c:v>
                </c:pt>
              </c:strCache>
            </c:strRef>
          </c:cat>
          <c:val>
            <c:numRef>
              <c:f>Sheet1!$E$2:$E$45</c:f>
              <c:numCache>
                <c:formatCode>General</c:formatCode>
                <c:ptCount val="44"/>
                <c:pt idx="0">
                  <c:v>0.0</c:v>
                </c:pt>
                <c:pt idx="1">
                  <c:v>33.33</c:v>
                </c:pt>
                <c:pt idx="2">
                  <c:v>0.0</c:v>
                </c:pt>
                <c:pt idx="3">
                  <c:v>15.52</c:v>
                </c:pt>
                <c:pt idx="4">
                  <c:v>22.38</c:v>
                </c:pt>
                <c:pt idx="5">
                  <c:v>0.0</c:v>
                </c:pt>
                <c:pt idx="6">
                  <c:v>9.52</c:v>
                </c:pt>
                <c:pt idx="7">
                  <c:v>0.0</c:v>
                </c:pt>
                <c:pt idx="8">
                  <c:v>11.11</c:v>
                </c:pt>
                <c:pt idx="9">
                  <c:v>5.56</c:v>
                </c:pt>
                <c:pt idx="10">
                  <c:v>17.58</c:v>
                </c:pt>
                <c:pt idx="11">
                  <c:v>7.69</c:v>
                </c:pt>
                <c:pt idx="12">
                  <c:v>10.53</c:v>
                </c:pt>
                <c:pt idx="13">
                  <c:v>7.81</c:v>
                </c:pt>
                <c:pt idx="14">
                  <c:v>12.5</c:v>
                </c:pt>
                <c:pt idx="15">
                  <c:v>14.29</c:v>
                </c:pt>
                <c:pt idx="16">
                  <c:v>25.0</c:v>
                </c:pt>
                <c:pt idx="17">
                  <c:v>8.2</c:v>
                </c:pt>
                <c:pt idx="18">
                  <c:v>12.5</c:v>
                </c:pt>
                <c:pt idx="19">
                  <c:v>5.26</c:v>
                </c:pt>
                <c:pt idx="20">
                  <c:v>9.76</c:v>
                </c:pt>
                <c:pt idx="21">
                  <c:v>5.78</c:v>
                </c:pt>
                <c:pt idx="22">
                  <c:v>12.24</c:v>
                </c:pt>
                <c:pt idx="23">
                  <c:v>11.59</c:v>
                </c:pt>
                <c:pt idx="24">
                  <c:v>12.0</c:v>
                </c:pt>
                <c:pt idx="25">
                  <c:v>12.15</c:v>
                </c:pt>
                <c:pt idx="26">
                  <c:v>14.52</c:v>
                </c:pt>
                <c:pt idx="27">
                  <c:v>5.88</c:v>
                </c:pt>
                <c:pt idx="28">
                  <c:v>21.43</c:v>
                </c:pt>
                <c:pt idx="29">
                  <c:v>6.49</c:v>
                </c:pt>
                <c:pt idx="30">
                  <c:v>3.48</c:v>
                </c:pt>
                <c:pt idx="31">
                  <c:v>13.33</c:v>
                </c:pt>
                <c:pt idx="32">
                  <c:v>5.56</c:v>
                </c:pt>
                <c:pt idx="33">
                  <c:v>8.82</c:v>
                </c:pt>
                <c:pt idx="34">
                  <c:v>0.0</c:v>
                </c:pt>
                <c:pt idx="35">
                  <c:v>16.1</c:v>
                </c:pt>
                <c:pt idx="36">
                  <c:v>10.14</c:v>
                </c:pt>
                <c:pt idx="37">
                  <c:v>4.17</c:v>
                </c:pt>
                <c:pt idx="38">
                  <c:v>10.94</c:v>
                </c:pt>
                <c:pt idx="39">
                  <c:v>7.69</c:v>
                </c:pt>
                <c:pt idx="40">
                  <c:v>3.03</c:v>
                </c:pt>
                <c:pt idx="41">
                  <c:v>0.0</c:v>
                </c:pt>
                <c:pt idx="42">
                  <c:v>12.5</c:v>
                </c:pt>
                <c:pt idx="43">
                  <c:v>0.0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886A9F">
                <a:alpha val="70196"/>
              </a:srgbClr>
            </a:solidFill>
            <a:ln>
              <a:solidFill>
                <a:srgbClr val="886A9F">
                  <a:alpha val="30196"/>
                </a:srgbClr>
              </a:solidFill>
            </a:ln>
          </c:spPr>
          <c:dPt>
            <c:idx val="23"/>
            <c:spPr>
              <a:solidFill>
                <a:srgbClr val="886A9F"/>
              </a:solidFill>
              <a:ln>
                <a:solidFill>
                  <a:srgbClr val="886A9F"/>
                </a:solidFill>
              </a:ln>
            </c:spPr>
          </c:dPt>
          <c:cat>
            <c:strRef>
              <c:f>Sheet1!$A$2:$A$45</c:f>
              <c:strCache>
                <c:ptCount val="44"/>
                <c:pt idx="0">
                  <c:v>Nový Jičín</c:v>
                </c:pt>
                <c:pt idx="1">
                  <c:v>Plzeň</c:v>
                </c:pt>
                <c:pt idx="2">
                  <c:v>Zlín</c:v>
                </c:pt>
                <c:pt idx="3">
                  <c:v>Ostrava - Vítkovice</c:v>
                </c:pt>
                <c:pt idx="4">
                  <c:v>Liberec</c:v>
                </c:pt>
                <c:pt idx="5">
                  <c:v>Karviná</c:v>
                </c:pt>
                <c:pt idx="6">
                  <c:v>Benešov</c:v>
                </c:pt>
                <c:pt idx="7">
                  <c:v>Břeclav</c:v>
                </c:pt>
                <c:pt idx="8">
                  <c:v>Příbram</c:v>
                </c:pt>
                <c:pt idx="9">
                  <c:v>Nové Město na Moravě</c:v>
                </c:pt>
                <c:pt idx="10">
                  <c:v>Hradec Králové</c:v>
                </c:pt>
                <c:pt idx="11">
                  <c:v>Kolín</c:v>
                </c:pt>
                <c:pt idx="12">
                  <c:v>Chomutov</c:v>
                </c:pt>
                <c:pt idx="13">
                  <c:v>Teplice</c:v>
                </c:pt>
                <c:pt idx="14">
                  <c:v>Most Hospital</c:v>
                </c:pt>
                <c:pt idx="15">
                  <c:v>Náchod</c:v>
                </c:pt>
                <c:pt idx="16">
                  <c:v>Jindřichův Hradec </c:v>
                </c:pt>
                <c:pt idx="17">
                  <c:v>Uherské Hradiště</c:v>
                </c:pt>
                <c:pt idx="18">
                  <c:v>Praha - VFN </c:v>
                </c:pt>
                <c:pt idx="19">
                  <c:v>Písek</c:v>
                </c:pt>
                <c:pt idx="20">
                  <c:v>Vyškov</c:v>
                </c:pt>
                <c:pt idx="21">
                  <c:v>Praha - Nemocnice Na Homolce</c:v>
                </c:pt>
                <c:pt idx="22">
                  <c:v>Litomyšl</c:v>
                </c:pt>
                <c:pt idx="23">
                  <c:v>Česká republika</c:v>
                </c:pt>
                <c:pt idx="24">
                  <c:v>Praha - ÚVN</c:v>
                </c:pt>
                <c:pt idx="25">
                  <c:v>Jihlava </c:v>
                </c:pt>
                <c:pt idx="26">
                  <c:v>Ostrava - Městská nemocnice</c:v>
                </c:pt>
                <c:pt idx="27">
                  <c:v>Praha - FN Královské Vinohrady</c:v>
                </c:pt>
                <c:pt idx="28">
                  <c:v>Ostrava - FN Ostrava</c:v>
                </c:pt>
                <c:pt idx="29">
                  <c:v>Ústí nad Labem </c:v>
                </c:pt>
                <c:pt idx="30">
                  <c:v>Praha - FN Motol </c:v>
                </c:pt>
                <c:pt idx="31">
                  <c:v>Praha - Thomayerova nemocnice</c:v>
                </c:pt>
                <c:pt idx="32">
                  <c:v>Karlovy Vary</c:v>
                </c:pt>
                <c:pt idx="33">
                  <c:v>Litoměřice</c:v>
                </c:pt>
                <c:pt idx="34">
                  <c:v>Mladá Boleslav</c:v>
                </c:pt>
                <c:pt idx="35">
                  <c:v>České Budějovice</c:v>
                </c:pt>
                <c:pt idx="36">
                  <c:v>Olomouc</c:v>
                </c:pt>
                <c:pt idx="37">
                  <c:v>Znojmo</c:v>
                </c:pt>
                <c:pt idx="38">
                  <c:v>Krnov</c:v>
                </c:pt>
                <c:pt idx="39">
                  <c:v>Kladno</c:v>
                </c:pt>
                <c:pt idx="40">
                  <c:v>Třinec</c:v>
                </c:pt>
                <c:pt idx="41">
                  <c:v>Brno - FN Brno</c:v>
                </c:pt>
                <c:pt idx="42">
                  <c:v>Prostějov </c:v>
                </c:pt>
                <c:pt idx="43">
                  <c:v>Pardubice</c:v>
                </c:pt>
              </c:strCache>
            </c:strRef>
          </c:cat>
          <c:val>
            <c:numRef>
              <c:f>Sheet1!$F$2:$F$45</c:f>
              <c:numCache>
                <c:formatCode>General</c:formatCode>
                <c:ptCount val="4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17.24</c:v>
                </c:pt>
                <c:pt idx="4">
                  <c:v>6.67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7.41</c:v>
                </c:pt>
                <c:pt idx="9">
                  <c:v>0.0</c:v>
                </c:pt>
                <c:pt idx="10">
                  <c:v>9.89</c:v>
                </c:pt>
                <c:pt idx="11">
                  <c:v>2.56</c:v>
                </c:pt>
                <c:pt idx="12">
                  <c:v>4.21</c:v>
                </c:pt>
                <c:pt idx="13">
                  <c:v>3.12</c:v>
                </c:pt>
                <c:pt idx="14">
                  <c:v>0.0</c:v>
                </c:pt>
                <c:pt idx="15">
                  <c:v>14.29</c:v>
                </c:pt>
                <c:pt idx="16">
                  <c:v>0.0</c:v>
                </c:pt>
                <c:pt idx="17">
                  <c:v>6.56</c:v>
                </c:pt>
                <c:pt idx="18">
                  <c:v>5.0</c:v>
                </c:pt>
                <c:pt idx="19">
                  <c:v>1.75</c:v>
                </c:pt>
                <c:pt idx="20">
                  <c:v>7.32</c:v>
                </c:pt>
                <c:pt idx="21">
                  <c:v>5.2</c:v>
                </c:pt>
                <c:pt idx="22">
                  <c:v>0.0</c:v>
                </c:pt>
                <c:pt idx="23">
                  <c:v>5.79</c:v>
                </c:pt>
                <c:pt idx="24">
                  <c:v>8.0</c:v>
                </c:pt>
                <c:pt idx="25">
                  <c:v>11.21</c:v>
                </c:pt>
                <c:pt idx="26">
                  <c:v>8.06</c:v>
                </c:pt>
                <c:pt idx="27">
                  <c:v>7.35</c:v>
                </c:pt>
                <c:pt idx="28">
                  <c:v>10.71</c:v>
                </c:pt>
                <c:pt idx="29">
                  <c:v>2.6</c:v>
                </c:pt>
                <c:pt idx="30">
                  <c:v>1.74</c:v>
                </c:pt>
                <c:pt idx="31">
                  <c:v>6.67</c:v>
                </c:pt>
                <c:pt idx="32">
                  <c:v>5.56</c:v>
                </c:pt>
                <c:pt idx="33">
                  <c:v>2.94</c:v>
                </c:pt>
                <c:pt idx="34">
                  <c:v>0.0</c:v>
                </c:pt>
                <c:pt idx="35">
                  <c:v>5.45</c:v>
                </c:pt>
                <c:pt idx="36">
                  <c:v>2.17</c:v>
                </c:pt>
                <c:pt idx="37">
                  <c:v>0.0</c:v>
                </c:pt>
                <c:pt idx="38">
                  <c:v>0.78</c:v>
                </c:pt>
                <c:pt idx="39">
                  <c:v>3.85</c:v>
                </c:pt>
                <c:pt idx="40">
                  <c:v>3.03</c:v>
                </c:pt>
                <c:pt idx="41">
                  <c:v>12.5</c:v>
                </c:pt>
                <c:pt idx="42">
                  <c:v>12.5</c:v>
                </c:pt>
                <c:pt idx="43">
                  <c:v>0.0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62993E">
                <a:alpha val="70196"/>
              </a:srgbClr>
            </a:solidFill>
            <a:ln>
              <a:solidFill>
                <a:srgbClr val="62993E">
                  <a:alpha val="30196"/>
                </a:srgbClr>
              </a:solidFill>
            </a:ln>
          </c:spPr>
          <c:dPt>
            <c:idx val="23"/>
            <c:spPr>
              <a:solidFill>
                <a:srgbClr val="62993E"/>
              </a:solidFill>
              <a:ln>
                <a:solidFill>
                  <a:srgbClr val="62993E"/>
                </a:solidFill>
              </a:ln>
            </c:spPr>
          </c:dPt>
          <c:cat>
            <c:strRef>
              <c:f>Sheet1!$A$2:$A$45</c:f>
              <c:strCache>
                <c:ptCount val="44"/>
                <c:pt idx="0">
                  <c:v>Nový Jičín</c:v>
                </c:pt>
                <c:pt idx="1">
                  <c:v>Plzeň</c:v>
                </c:pt>
                <c:pt idx="2">
                  <c:v>Zlín</c:v>
                </c:pt>
                <c:pt idx="3">
                  <c:v>Ostrava - Vítkovice</c:v>
                </c:pt>
                <c:pt idx="4">
                  <c:v>Liberec</c:v>
                </c:pt>
                <c:pt idx="5">
                  <c:v>Karviná</c:v>
                </c:pt>
                <c:pt idx="6">
                  <c:v>Benešov</c:v>
                </c:pt>
                <c:pt idx="7">
                  <c:v>Břeclav</c:v>
                </c:pt>
                <c:pt idx="8">
                  <c:v>Příbram</c:v>
                </c:pt>
                <c:pt idx="9">
                  <c:v>Nové Město na Moravě</c:v>
                </c:pt>
                <c:pt idx="10">
                  <c:v>Hradec Králové</c:v>
                </c:pt>
                <c:pt idx="11">
                  <c:v>Kolín</c:v>
                </c:pt>
                <c:pt idx="12">
                  <c:v>Chomutov</c:v>
                </c:pt>
                <c:pt idx="13">
                  <c:v>Teplice</c:v>
                </c:pt>
                <c:pt idx="14">
                  <c:v>Most Hospital</c:v>
                </c:pt>
                <c:pt idx="15">
                  <c:v>Náchod</c:v>
                </c:pt>
                <c:pt idx="16">
                  <c:v>Jindřichův Hradec </c:v>
                </c:pt>
                <c:pt idx="17">
                  <c:v>Uherské Hradiště</c:v>
                </c:pt>
                <c:pt idx="18">
                  <c:v>Praha - VFN </c:v>
                </c:pt>
                <c:pt idx="19">
                  <c:v>Písek</c:v>
                </c:pt>
                <c:pt idx="20">
                  <c:v>Vyškov</c:v>
                </c:pt>
                <c:pt idx="21">
                  <c:v>Praha - Nemocnice Na Homolce</c:v>
                </c:pt>
                <c:pt idx="22">
                  <c:v>Litomyšl</c:v>
                </c:pt>
                <c:pt idx="23">
                  <c:v>Česká republika</c:v>
                </c:pt>
                <c:pt idx="24">
                  <c:v>Praha - ÚVN</c:v>
                </c:pt>
                <c:pt idx="25">
                  <c:v>Jihlava </c:v>
                </c:pt>
                <c:pt idx="26">
                  <c:v>Ostrava - Městská nemocnice</c:v>
                </c:pt>
                <c:pt idx="27">
                  <c:v>Praha - FN Královské Vinohrady</c:v>
                </c:pt>
                <c:pt idx="28">
                  <c:v>Ostrava - FN Ostrava</c:v>
                </c:pt>
                <c:pt idx="29">
                  <c:v>Ústí nad Labem </c:v>
                </c:pt>
                <c:pt idx="30">
                  <c:v>Praha - FN Motol </c:v>
                </c:pt>
                <c:pt idx="31">
                  <c:v>Praha - Thomayerova nemocnice</c:v>
                </c:pt>
                <c:pt idx="32">
                  <c:v>Karlovy Vary</c:v>
                </c:pt>
                <c:pt idx="33">
                  <c:v>Litoměřice</c:v>
                </c:pt>
                <c:pt idx="34">
                  <c:v>Mladá Boleslav</c:v>
                </c:pt>
                <c:pt idx="35">
                  <c:v>České Budějovice</c:v>
                </c:pt>
                <c:pt idx="36">
                  <c:v>Olomouc</c:v>
                </c:pt>
                <c:pt idx="37">
                  <c:v>Znojmo</c:v>
                </c:pt>
                <c:pt idx="38">
                  <c:v>Krnov</c:v>
                </c:pt>
                <c:pt idx="39">
                  <c:v>Kladno</c:v>
                </c:pt>
                <c:pt idx="40">
                  <c:v>Třinec</c:v>
                </c:pt>
                <c:pt idx="41">
                  <c:v>Brno - FN Brno</c:v>
                </c:pt>
                <c:pt idx="42">
                  <c:v>Prostějov </c:v>
                </c:pt>
                <c:pt idx="43">
                  <c:v>Pardubice</c:v>
                </c:pt>
              </c:strCache>
            </c:strRef>
          </c:cat>
          <c:val>
            <c:numRef>
              <c:f>Sheet1!$G$2:$G$45</c:f>
              <c:numCache>
                <c:formatCode>General</c:formatCode>
                <c:ptCount val="44"/>
                <c:pt idx="0">
                  <c:v>33.33</c:v>
                </c:pt>
                <c:pt idx="1">
                  <c:v>33.33</c:v>
                </c:pt>
                <c:pt idx="2">
                  <c:v>0.0</c:v>
                </c:pt>
                <c:pt idx="3">
                  <c:v>10.92</c:v>
                </c:pt>
                <c:pt idx="4">
                  <c:v>8.57</c:v>
                </c:pt>
                <c:pt idx="5">
                  <c:v>0.0</c:v>
                </c:pt>
                <c:pt idx="6">
                  <c:v>4.76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3.85</c:v>
                </c:pt>
                <c:pt idx="11">
                  <c:v>3.85</c:v>
                </c:pt>
                <c:pt idx="12">
                  <c:v>6.32</c:v>
                </c:pt>
                <c:pt idx="13">
                  <c:v>4.69</c:v>
                </c:pt>
                <c:pt idx="14">
                  <c:v>0.0</c:v>
                </c:pt>
                <c:pt idx="15">
                  <c:v>14.29</c:v>
                </c:pt>
                <c:pt idx="16">
                  <c:v>0.0</c:v>
                </c:pt>
                <c:pt idx="17">
                  <c:v>8.2</c:v>
                </c:pt>
                <c:pt idx="18">
                  <c:v>5.0</c:v>
                </c:pt>
                <c:pt idx="19">
                  <c:v>5.26</c:v>
                </c:pt>
                <c:pt idx="20">
                  <c:v>7.32</c:v>
                </c:pt>
                <c:pt idx="21">
                  <c:v>5.78</c:v>
                </c:pt>
                <c:pt idx="22">
                  <c:v>6.12</c:v>
                </c:pt>
                <c:pt idx="23">
                  <c:v>4.74</c:v>
                </c:pt>
                <c:pt idx="24">
                  <c:v>4.0</c:v>
                </c:pt>
                <c:pt idx="25">
                  <c:v>0.0</c:v>
                </c:pt>
                <c:pt idx="26">
                  <c:v>3.23</c:v>
                </c:pt>
                <c:pt idx="27">
                  <c:v>1.47</c:v>
                </c:pt>
                <c:pt idx="28">
                  <c:v>3.57</c:v>
                </c:pt>
                <c:pt idx="29">
                  <c:v>1.95</c:v>
                </c:pt>
                <c:pt idx="30">
                  <c:v>4.35</c:v>
                </c:pt>
                <c:pt idx="31">
                  <c:v>2.22</c:v>
                </c:pt>
                <c:pt idx="32">
                  <c:v>0.0</c:v>
                </c:pt>
                <c:pt idx="33">
                  <c:v>0.0</c:v>
                </c:pt>
                <c:pt idx="34">
                  <c:v>3.45</c:v>
                </c:pt>
                <c:pt idx="35">
                  <c:v>4.68</c:v>
                </c:pt>
                <c:pt idx="36">
                  <c:v>3.62</c:v>
                </c:pt>
                <c:pt idx="37">
                  <c:v>4.17</c:v>
                </c:pt>
                <c:pt idx="38">
                  <c:v>4.69</c:v>
                </c:pt>
                <c:pt idx="39">
                  <c:v>0.0</c:v>
                </c:pt>
                <c:pt idx="40">
                  <c:v>1.52</c:v>
                </c:pt>
                <c:pt idx="41">
                  <c:v>0.0</c:v>
                </c:pt>
                <c:pt idx="42">
                  <c:v>2.5</c:v>
                </c:pt>
                <c:pt idx="43">
                  <c:v>0.0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97B9E0">
                <a:alpha val="70196"/>
              </a:srgbClr>
            </a:solidFill>
            <a:ln>
              <a:solidFill>
                <a:srgbClr val="97B9E0">
                  <a:alpha val="30196"/>
                </a:srgbClr>
              </a:solidFill>
            </a:ln>
          </c:spPr>
          <c:dPt>
            <c:idx val="23"/>
            <c:spPr>
              <a:solidFill>
                <a:srgbClr val="97B9E0"/>
              </a:solidFill>
              <a:ln>
                <a:solidFill>
                  <a:srgbClr val="97B9E0"/>
                </a:solidFill>
              </a:ln>
            </c:spPr>
          </c:dPt>
          <c:cat>
            <c:strRef>
              <c:f>Sheet1!$A$2:$A$45</c:f>
              <c:strCache>
                <c:ptCount val="44"/>
                <c:pt idx="0">
                  <c:v>Nový Jičín</c:v>
                </c:pt>
                <c:pt idx="1">
                  <c:v>Plzeň</c:v>
                </c:pt>
                <c:pt idx="2">
                  <c:v>Zlín</c:v>
                </c:pt>
                <c:pt idx="3">
                  <c:v>Ostrava - Vítkovice</c:v>
                </c:pt>
                <c:pt idx="4">
                  <c:v>Liberec</c:v>
                </c:pt>
                <c:pt idx="5">
                  <c:v>Karviná</c:v>
                </c:pt>
                <c:pt idx="6">
                  <c:v>Benešov</c:v>
                </c:pt>
                <c:pt idx="7">
                  <c:v>Břeclav</c:v>
                </c:pt>
                <c:pt idx="8">
                  <c:v>Příbram</c:v>
                </c:pt>
                <c:pt idx="9">
                  <c:v>Nové Město na Moravě</c:v>
                </c:pt>
                <c:pt idx="10">
                  <c:v>Hradec Králové</c:v>
                </c:pt>
                <c:pt idx="11">
                  <c:v>Kolín</c:v>
                </c:pt>
                <c:pt idx="12">
                  <c:v>Chomutov</c:v>
                </c:pt>
                <c:pt idx="13">
                  <c:v>Teplice</c:v>
                </c:pt>
                <c:pt idx="14">
                  <c:v>Most Hospital</c:v>
                </c:pt>
                <c:pt idx="15">
                  <c:v>Náchod</c:v>
                </c:pt>
                <c:pt idx="16">
                  <c:v>Jindřichův Hradec </c:v>
                </c:pt>
                <c:pt idx="17">
                  <c:v>Uherské Hradiště</c:v>
                </c:pt>
                <c:pt idx="18">
                  <c:v>Praha - VFN </c:v>
                </c:pt>
                <c:pt idx="19">
                  <c:v>Písek</c:v>
                </c:pt>
                <c:pt idx="20">
                  <c:v>Vyškov</c:v>
                </c:pt>
                <c:pt idx="21">
                  <c:v>Praha - Nemocnice Na Homolce</c:v>
                </c:pt>
                <c:pt idx="22">
                  <c:v>Litomyšl</c:v>
                </c:pt>
                <c:pt idx="23">
                  <c:v>Česká republika</c:v>
                </c:pt>
                <c:pt idx="24">
                  <c:v>Praha - ÚVN</c:v>
                </c:pt>
                <c:pt idx="25">
                  <c:v>Jihlava </c:v>
                </c:pt>
                <c:pt idx="26">
                  <c:v>Ostrava - Městská nemocnice</c:v>
                </c:pt>
                <c:pt idx="27">
                  <c:v>Praha - FN Královské Vinohrady</c:v>
                </c:pt>
                <c:pt idx="28">
                  <c:v>Ostrava - FN Ostrava</c:v>
                </c:pt>
                <c:pt idx="29">
                  <c:v>Ústí nad Labem </c:v>
                </c:pt>
                <c:pt idx="30">
                  <c:v>Praha - FN Motol </c:v>
                </c:pt>
                <c:pt idx="31">
                  <c:v>Praha - Thomayerova nemocnice</c:v>
                </c:pt>
                <c:pt idx="32">
                  <c:v>Karlovy Vary</c:v>
                </c:pt>
                <c:pt idx="33">
                  <c:v>Litoměřice</c:v>
                </c:pt>
                <c:pt idx="34">
                  <c:v>Mladá Boleslav</c:v>
                </c:pt>
                <c:pt idx="35">
                  <c:v>České Budějovice</c:v>
                </c:pt>
                <c:pt idx="36">
                  <c:v>Olomouc</c:v>
                </c:pt>
                <c:pt idx="37">
                  <c:v>Znojmo</c:v>
                </c:pt>
                <c:pt idx="38">
                  <c:v>Krnov</c:v>
                </c:pt>
                <c:pt idx="39">
                  <c:v>Kladno</c:v>
                </c:pt>
                <c:pt idx="40">
                  <c:v>Třinec</c:v>
                </c:pt>
                <c:pt idx="41">
                  <c:v>Brno - FN Brno</c:v>
                </c:pt>
                <c:pt idx="42">
                  <c:v>Prostějov </c:v>
                </c:pt>
                <c:pt idx="43">
                  <c:v>Pardubice</c:v>
                </c:pt>
              </c:strCache>
            </c:strRef>
          </c:cat>
          <c:val>
            <c:numRef>
              <c:f>Sheet1!$H$2:$H$45</c:f>
              <c:numCache>
                <c:formatCode>General</c:formatCode>
                <c:ptCount val="44"/>
                <c:pt idx="0">
                  <c:v>33.33</c:v>
                </c:pt>
                <c:pt idx="1">
                  <c:v>0.0</c:v>
                </c:pt>
                <c:pt idx="2">
                  <c:v>75.0</c:v>
                </c:pt>
                <c:pt idx="3">
                  <c:v>10.34</c:v>
                </c:pt>
                <c:pt idx="4">
                  <c:v>14.29</c:v>
                </c:pt>
                <c:pt idx="5">
                  <c:v>50.0</c:v>
                </c:pt>
                <c:pt idx="6">
                  <c:v>47.62</c:v>
                </c:pt>
                <c:pt idx="7">
                  <c:v>60.0</c:v>
                </c:pt>
                <c:pt idx="8">
                  <c:v>14.81</c:v>
                </c:pt>
                <c:pt idx="9">
                  <c:v>33.33</c:v>
                </c:pt>
                <c:pt idx="10">
                  <c:v>12.64</c:v>
                </c:pt>
                <c:pt idx="11">
                  <c:v>14.1</c:v>
                </c:pt>
                <c:pt idx="12">
                  <c:v>2.11</c:v>
                </c:pt>
                <c:pt idx="13">
                  <c:v>17.19</c:v>
                </c:pt>
                <c:pt idx="14">
                  <c:v>12.5</c:v>
                </c:pt>
                <c:pt idx="15">
                  <c:v>14.29</c:v>
                </c:pt>
                <c:pt idx="16">
                  <c:v>25.0</c:v>
                </c:pt>
                <c:pt idx="17">
                  <c:v>19.67</c:v>
                </c:pt>
                <c:pt idx="18">
                  <c:v>13.75</c:v>
                </c:pt>
                <c:pt idx="19">
                  <c:v>5.26</c:v>
                </c:pt>
                <c:pt idx="20">
                  <c:v>17.07</c:v>
                </c:pt>
                <c:pt idx="21">
                  <c:v>16.18</c:v>
                </c:pt>
                <c:pt idx="22">
                  <c:v>0.0</c:v>
                </c:pt>
                <c:pt idx="23">
                  <c:v>11.66</c:v>
                </c:pt>
                <c:pt idx="24">
                  <c:v>4.0</c:v>
                </c:pt>
                <c:pt idx="25">
                  <c:v>6.54</c:v>
                </c:pt>
                <c:pt idx="26">
                  <c:v>3.23</c:v>
                </c:pt>
                <c:pt idx="27">
                  <c:v>7.35</c:v>
                </c:pt>
                <c:pt idx="28">
                  <c:v>21.43</c:v>
                </c:pt>
                <c:pt idx="29">
                  <c:v>24.03</c:v>
                </c:pt>
                <c:pt idx="30">
                  <c:v>25.22</c:v>
                </c:pt>
                <c:pt idx="31">
                  <c:v>8.89</c:v>
                </c:pt>
                <c:pt idx="32">
                  <c:v>0.0</c:v>
                </c:pt>
                <c:pt idx="33">
                  <c:v>11.76</c:v>
                </c:pt>
                <c:pt idx="34">
                  <c:v>10.34</c:v>
                </c:pt>
                <c:pt idx="35">
                  <c:v>9.35</c:v>
                </c:pt>
                <c:pt idx="36">
                  <c:v>0.72</c:v>
                </c:pt>
                <c:pt idx="37">
                  <c:v>16.67</c:v>
                </c:pt>
                <c:pt idx="38">
                  <c:v>2.34</c:v>
                </c:pt>
                <c:pt idx="39">
                  <c:v>0.0</c:v>
                </c:pt>
                <c:pt idx="40">
                  <c:v>0.0</c:v>
                </c:pt>
                <c:pt idx="41">
                  <c:v>12.5</c:v>
                </c:pt>
                <c:pt idx="42">
                  <c:v>0.0</c:v>
                </c:pt>
                <c:pt idx="43">
                  <c:v>0.0</c:v>
                </c:pt>
              </c:numCache>
            </c:numRef>
          </c:val>
        </c:ser>
        <c:gapWidth val="100"/>
        <c:overlap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majorGridlines>
          <c:spPr>
            <a:ln w="6350">
              <a:solidFill>
                <a:srgbClr val="A6A6A6"/>
              </a:solidFill>
            </a:ln>
          </c:spPr>
        </c:majorGridlines>
        <c:majorTickMark val="out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1100">
                <a:latin typeface="Century Gothic"/>
              </a:defRPr>
            </a:pPr>
          </a:p>
        </c:txPr>
        <c:crossAx val="-2068027336"/>
        <c:crosses val="autoZero"/>
      </c:valAx>
    </c:plotArea>
    <c:legend>
      <c:legendPos val="t"/>
      <c:overlay val="0"/>
      <c:txPr>
        <a:bodyPr/>
        <a:lstStyle/>
        <a:p>
          <a:pPr>
            <a:defRPr sz="1200">
              <a:latin typeface="Century Gothic"/>
            </a:defRPr>
          </a:pPr>
        </a:p>
      </c:txPr>
    </c:legend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patients undergone IVT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dPt>
            <c:idx val="16"/>
            <c:spPr>
              <a:solidFill>
                <a:srgbClr val="2B58AD"/>
              </a:solidFill>
            </c:spPr>
          </c:dPt>
          <c:dPt>
            <c:idx val="17"/>
            <c:spPr>
              <a:solidFill>
                <a:srgbClr val="2B58AD"/>
              </a:solidFill>
            </c:spPr>
          </c:dPt>
          <c:dPt>
            <c:idx val="18"/>
            <c:spPr>
              <a:solidFill>
                <a:srgbClr val="2B58AD"/>
              </a:solidFill>
            </c:spPr>
          </c:dPt>
          <c:dPt>
            <c:idx val="19"/>
            <c:spPr>
              <a:solidFill>
                <a:srgbClr val="2B58AD"/>
              </a:solidFill>
            </c:spPr>
          </c:dPt>
          <c:dPt>
            <c:idx val="20"/>
            <c:spPr>
              <a:solidFill>
                <a:srgbClr val="2B58AD"/>
              </a:solidFill>
            </c:spPr>
          </c:dPt>
          <c:dPt>
            <c:idx val="21"/>
            <c:spPr>
              <a:solidFill>
                <a:srgbClr val="2B58AD"/>
              </a:solidFill>
            </c:spPr>
          </c:dPt>
          <c:dPt>
            <c:idx val="22"/>
            <c:spPr>
              <a:solidFill>
                <a:srgbClr val="2B58AD"/>
              </a:solidFill>
            </c:spPr>
          </c:dPt>
          <c:dPt>
            <c:idx val="23"/>
            <c:spPr>
              <a:solidFill>
                <a:srgbClr val="2B58AD"/>
              </a:solidFill>
            </c:spPr>
          </c:dPt>
          <c:dPt>
            <c:idx val="24"/>
            <c:spPr>
              <a:solidFill>
                <a:srgbClr val="2B58AD"/>
              </a:solidFill>
            </c:spPr>
          </c:dPt>
          <c:dPt>
            <c:idx val="25"/>
            <c:spPr>
              <a:solidFill>
                <a:srgbClr val="2B58AD"/>
              </a:solidFill>
            </c:spPr>
          </c:dPt>
          <c:dPt>
            <c:idx val="26"/>
            <c:spPr>
              <a:solidFill>
                <a:srgbClr val="2B58AD"/>
              </a:solidFill>
            </c:spPr>
          </c:dPt>
          <c:dPt>
            <c:idx val="27"/>
            <c:spPr>
              <a:solidFill>
                <a:srgbClr val="2B58AD"/>
              </a:solidFill>
            </c:spPr>
          </c:dPt>
          <c:dPt>
            <c:idx val="28"/>
            <c:spPr>
              <a:solidFill>
                <a:srgbClr val="860000"/>
              </a:solidFill>
            </c:spPr>
          </c:dPt>
          <c:dPt>
            <c:idx val="29"/>
            <c:spPr>
              <a:solidFill>
                <a:srgbClr val="2B58AD"/>
              </a:solidFill>
            </c:spPr>
          </c:dPt>
          <c:dPt>
            <c:idx val="30"/>
            <c:spPr>
              <a:solidFill>
                <a:srgbClr val="2B58AD"/>
              </a:solidFill>
            </c:spPr>
          </c:dPt>
          <c:dPt>
            <c:idx val="31"/>
            <c:spPr>
              <a:solidFill>
                <a:srgbClr val="2B58AD"/>
              </a:solidFill>
            </c:spPr>
          </c:dPt>
          <c:dPt>
            <c:idx val="32"/>
            <c:spPr>
              <a:solidFill>
                <a:srgbClr val="2B58AD"/>
              </a:solidFill>
            </c:spPr>
          </c:dPt>
          <c:dPt>
            <c:idx val="33"/>
            <c:spPr>
              <a:solidFill>
                <a:srgbClr val="2B58AD"/>
              </a:solidFill>
            </c:spPr>
          </c:dPt>
          <c:dPt>
            <c:idx val="34"/>
            <c:spPr>
              <a:solidFill>
                <a:srgbClr val="2B58AD"/>
              </a:solidFill>
            </c:spPr>
          </c:dPt>
          <c:dPt>
            <c:idx val="35"/>
            <c:spPr>
              <a:solidFill>
                <a:srgbClr val="2B58AD"/>
              </a:solidFill>
            </c:spPr>
          </c:dPt>
          <c:dPt>
            <c:idx val="36"/>
            <c:spPr>
              <a:solidFill>
                <a:srgbClr val="2B58AD"/>
              </a:solidFill>
            </c:spPr>
          </c:dPt>
          <c:dPt>
            <c:idx val="37"/>
            <c:spPr>
              <a:solidFill>
                <a:srgbClr val="2B58AD"/>
              </a:solidFill>
            </c:spPr>
          </c:dPt>
          <c:dPt>
            <c:idx val="38"/>
            <c:spPr>
              <a:solidFill>
                <a:srgbClr val="2B58AD"/>
              </a:solidFill>
            </c:spPr>
          </c:dPt>
          <c:dPt>
            <c:idx val="39"/>
            <c:spPr>
              <a:solidFill>
                <a:srgbClr val="2B58AD"/>
              </a:solidFill>
            </c:spPr>
          </c:dPt>
          <c:dPt>
            <c:idx val="40"/>
            <c:spPr>
              <a:solidFill>
                <a:srgbClr val="2B58AD"/>
              </a:solidFill>
            </c:spPr>
          </c:dPt>
          <c:dPt>
            <c:idx val="41"/>
            <c:spPr>
              <a:solidFill>
                <a:srgbClr val="2B58AD"/>
              </a:solidFill>
            </c:spPr>
          </c:dPt>
          <c:dPt>
            <c:idx val="42"/>
            <c:spPr>
              <a:solidFill>
                <a:srgbClr val="2B58AD"/>
              </a:solidFill>
            </c:spPr>
          </c:dPt>
          <c:dPt>
            <c:idx val="43"/>
            <c:spPr>
              <a:solidFill>
                <a:srgbClr val="2B58AD"/>
              </a:solidFill>
            </c:spPr>
          </c:dPt>
          <c:dPt>
            <c:idx val="44"/>
            <c:spPr>
              <a:solidFill>
                <a:srgbClr val="2B58AD"/>
              </a:solidFill>
            </c:spPr>
          </c:dPt>
          <c:dPt>
            <c:idx val="45"/>
            <c:spPr>
              <a:solidFill>
                <a:srgbClr val="2B58AD"/>
              </a:solidFill>
            </c:spPr>
          </c:dPt>
          <c:dPt>
            <c:idx val="46"/>
            <c:spPr>
              <a:solidFill>
                <a:srgbClr val="2B58AD"/>
              </a:solidFill>
            </c:spPr>
          </c:dPt>
          <c:dPt>
            <c:idx val="47"/>
            <c:spPr>
              <a:solidFill>
                <a:srgbClr val="2B58AD"/>
              </a:solidFill>
            </c:spPr>
          </c:dPt>
          <c:dPt>
            <c:idx val="48"/>
            <c:spPr>
              <a:solidFill>
                <a:srgbClr val="2B58AD"/>
              </a:solidFill>
            </c:spPr>
          </c:dPt>
          <c:dPt>
            <c:idx val="49"/>
            <c:spPr>
              <a:solidFill>
                <a:srgbClr val="2B58AD"/>
              </a:solidFill>
            </c:spPr>
          </c:dPt>
          <c:dPt>
            <c:idx val="50"/>
            <c:spPr>
              <a:solidFill>
                <a:srgbClr val="2B58AD"/>
              </a:solidFill>
            </c:spPr>
          </c:dPt>
          <c:cat>
            <c:strRef>
              <c:f>Sheet1!$A$2:$A$52</c:f>
              <c:strCache>
                <c:ptCount val="51"/>
                <c:pt idx="0">
                  <c:v>Hořovice</c:v>
                </c:pt>
                <c:pt idx="1">
                  <c:v>Most Hospital</c:v>
                </c:pt>
                <c:pt idx="2">
                  <c:v>Jindřichův Hradec </c:v>
                </c:pt>
                <c:pt idx="3">
                  <c:v>Trutnov</c:v>
                </c:pt>
                <c:pt idx="4">
                  <c:v>Nový Jičín</c:v>
                </c:pt>
                <c:pt idx="5">
                  <c:v>Prostějov </c:v>
                </c:pt>
                <c:pt idx="6">
                  <c:v>Česká Lípa</c:v>
                </c:pt>
                <c:pt idx="7">
                  <c:v>Benešov</c:v>
                </c:pt>
                <c:pt idx="8">
                  <c:v>Nové Město na Moravě</c:v>
                </c:pt>
                <c:pt idx="9">
                  <c:v>Praha - Thomayerova nemocnice</c:v>
                </c:pt>
                <c:pt idx="10">
                  <c:v>Třinec</c:v>
                </c:pt>
                <c:pt idx="11">
                  <c:v>Litoměřice</c:v>
                </c:pt>
                <c:pt idx="12">
                  <c:v>Náchod</c:v>
                </c:pt>
                <c:pt idx="13">
                  <c:v>Děčín</c:v>
                </c:pt>
                <c:pt idx="14">
                  <c:v>Blansko</c:v>
                </c:pt>
                <c:pt idx="15">
                  <c:v>Příbram</c:v>
                </c:pt>
                <c:pt idx="16">
                  <c:v>Vyškov</c:v>
                </c:pt>
                <c:pt idx="17">
                  <c:v>Litomyšl</c:v>
                </c:pt>
                <c:pt idx="18">
                  <c:v>Uherské Hradiště</c:v>
                </c:pt>
                <c:pt idx="19">
                  <c:v>Znojmo</c:v>
                </c:pt>
                <c:pt idx="20">
                  <c:v>Kladno</c:v>
                </c:pt>
                <c:pt idx="21">
                  <c:v>Mladá Boleslav</c:v>
                </c:pt>
                <c:pt idx="22">
                  <c:v>Karviná</c:v>
                </c:pt>
                <c:pt idx="23">
                  <c:v>Břeclav</c:v>
                </c:pt>
                <c:pt idx="24">
                  <c:v>Krnov</c:v>
                </c:pt>
                <c:pt idx="25">
                  <c:v>Praha - VFN </c:v>
                </c:pt>
                <c:pt idx="26">
                  <c:v>Ostrava - Městská nemocnice</c:v>
                </c:pt>
                <c:pt idx="27">
                  <c:v>Pardubice</c:v>
                </c:pt>
                <c:pt idx="28">
                  <c:v>Česká republika</c:v>
                </c:pt>
                <c:pt idx="29">
                  <c:v>Písek</c:v>
                </c:pt>
                <c:pt idx="30">
                  <c:v>Chomutov</c:v>
                </c:pt>
                <c:pt idx="31">
                  <c:v>Hradec Králové</c:v>
                </c:pt>
                <c:pt idx="32">
                  <c:v>Praha - Nemocnice Na Homolce</c:v>
                </c:pt>
                <c:pt idx="33">
                  <c:v>Karlovy Vary</c:v>
                </c:pt>
                <c:pt idx="34">
                  <c:v>Sokolov</c:v>
                </c:pt>
                <c:pt idx="35">
                  <c:v>Brno - FN u sv. Anny</c:v>
                </c:pt>
                <c:pt idx="36">
                  <c:v>Praha - FN Královské Vinohrady</c:v>
                </c:pt>
                <c:pt idx="37">
                  <c:v>Jihlava </c:v>
                </c:pt>
                <c:pt idx="38">
                  <c:v>Ostrava - Vítkovice</c:v>
                </c:pt>
                <c:pt idx="39">
                  <c:v>Kolín</c:v>
                </c:pt>
                <c:pt idx="40">
                  <c:v>Ústí nad Labem </c:v>
                </c:pt>
                <c:pt idx="41">
                  <c:v>Teplice</c:v>
                </c:pt>
                <c:pt idx="42">
                  <c:v>Ostrava - FN Ostrava</c:v>
                </c:pt>
                <c:pt idx="43">
                  <c:v>Praha - ÚVN</c:v>
                </c:pt>
                <c:pt idx="44">
                  <c:v>Brno - FN Brno</c:v>
                </c:pt>
                <c:pt idx="45">
                  <c:v>Praha - FN Motol </c:v>
                </c:pt>
                <c:pt idx="46">
                  <c:v>Zlín</c:v>
                </c:pt>
                <c:pt idx="47">
                  <c:v>Olomouc</c:v>
                </c:pt>
                <c:pt idx="48">
                  <c:v>Liberec</c:v>
                </c:pt>
                <c:pt idx="49">
                  <c:v>Plzeň</c:v>
                </c:pt>
                <c:pt idx="50">
                  <c:v>České Budějovice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0.0</c:v>
                </c:pt>
                <c:pt idx="1">
                  <c:v>1.0</c:v>
                </c:pt>
                <c:pt idx="2">
                  <c:v>4.0</c:v>
                </c:pt>
                <c:pt idx="3">
                  <c:v>24.0</c:v>
                </c:pt>
                <c:pt idx="4">
                  <c:v>29.0</c:v>
                </c:pt>
                <c:pt idx="5">
                  <c:v>34.0</c:v>
                </c:pt>
                <c:pt idx="6">
                  <c:v>35.0</c:v>
                </c:pt>
                <c:pt idx="7">
                  <c:v>36.0</c:v>
                </c:pt>
                <c:pt idx="8">
                  <c:v>37.0</c:v>
                </c:pt>
                <c:pt idx="9">
                  <c:v>43.0</c:v>
                </c:pt>
                <c:pt idx="10">
                  <c:v>48.0</c:v>
                </c:pt>
                <c:pt idx="11">
                  <c:v>51.0</c:v>
                </c:pt>
                <c:pt idx="12">
                  <c:v>54.0</c:v>
                </c:pt>
                <c:pt idx="13">
                  <c:v>54.0</c:v>
                </c:pt>
                <c:pt idx="14">
                  <c:v>55.0</c:v>
                </c:pt>
                <c:pt idx="15">
                  <c:v>58.0</c:v>
                </c:pt>
                <c:pt idx="16">
                  <c:v>62.0</c:v>
                </c:pt>
                <c:pt idx="17">
                  <c:v>64.0</c:v>
                </c:pt>
                <c:pt idx="18">
                  <c:v>65.0</c:v>
                </c:pt>
                <c:pt idx="19">
                  <c:v>65.0</c:v>
                </c:pt>
                <c:pt idx="20">
                  <c:v>66.0</c:v>
                </c:pt>
                <c:pt idx="21">
                  <c:v>67.0</c:v>
                </c:pt>
                <c:pt idx="22">
                  <c:v>67.0</c:v>
                </c:pt>
                <c:pt idx="23">
                  <c:v>71.0</c:v>
                </c:pt>
                <c:pt idx="24">
                  <c:v>84.0</c:v>
                </c:pt>
                <c:pt idx="25">
                  <c:v>84.0</c:v>
                </c:pt>
                <c:pt idx="26">
                  <c:v>88.0</c:v>
                </c:pt>
                <c:pt idx="27">
                  <c:v>89.0</c:v>
                </c:pt>
                <c:pt idx="28">
                  <c:v>93.0</c:v>
                </c:pt>
                <c:pt idx="29">
                  <c:v>95.0</c:v>
                </c:pt>
                <c:pt idx="30">
                  <c:v>97.0</c:v>
                </c:pt>
                <c:pt idx="31">
                  <c:v>98.0</c:v>
                </c:pt>
                <c:pt idx="32">
                  <c:v>98.0</c:v>
                </c:pt>
                <c:pt idx="33">
                  <c:v>101.0</c:v>
                </c:pt>
                <c:pt idx="34">
                  <c:v>103.0</c:v>
                </c:pt>
                <c:pt idx="35">
                  <c:v>110.0</c:v>
                </c:pt>
                <c:pt idx="36">
                  <c:v>117.0</c:v>
                </c:pt>
                <c:pt idx="37">
                  <c:v>118.0</c:v>
                </c:pt>
                <c:pt idx="38">
                  <c:v>118.0</c:v>
                </c:pt>
                <c:pt idx="39">
                  <c:v>122.0</c:v>
                </c:pt>
                <c:pt idx="40">
                  <c:v>142.0</c:v>
                </c:pt>
                <c:pt idx="41">
                  <c:v>144.0</c:v>
                </c:pt>
                <c:pt idx="42">
                  <c:v>145.0</c:v>
                </c:pt>
                <c:pt idx="43">
                  <c:v>146.0</c:v>
                </c:pt>
                <c:pt idx="44">
                  <c:v>148.0</c:v>
                </c:pt>
                <c:pt idx="45">
                  <c:v>160.0</c:v>
                </c:pt>
                <c:pt idx="46">
                  <c:v>164.0</c:v>
                </c:pt>
                <c:pt idx="47">
                  <c:v>211.0</c:v>
                </c:pt>
                <c:pt idx="48">
                  <c:v>242.0</c:v>
                </c:pt>
                <c:pt idx="49">
                  <c:v>247.0</c:v>
                </c:pt>
                <c:pt idx="50">
                  <c:v>300.0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600">
                    <a:latin typeface="Century Gothic"/>
                  </a:defRPr>
                </a:pPr>
                <a:r>
                  <a:t>Počet trombolýz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last seen normal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dPt>
            <c:idx val="16"/>
            <c:spPr>
              <a:solidFill>
                <a:srgbClr val="2B58AD"/>
              </a:solidFill>
            </c:spPr>
          </c:dPt>
          <c:dPt>
            <c:idx val="17"/>
            <c:spPr>
              <a:solidFill>
                <a:srgbClr val="2B58AD"/>
              </a:solidFill>
            </c:spPr>
          </c:dPt>
          <c:dPt>
            <c:idx val="18"/>
            <c:spPr>
              <a:solidFill>
                <a:srgbClr val="2B58AD"/>
              </a:solidFill>
            </c:spPr>
          </c:dPt>
          <c:dPt>
            <c:idx val="19"/>
            <c:spPr>
              <a:solidFill>
                <a:srgbClr val="2B58AD"/>
              </a:solidFill>
            </c:spPr>
          </c:dPt>
          <c:dPt>
            <c:idx val="20"/>
            <c:spPr>
              <a:solidFill>
                <a:srgbClr val="2B58AD"/>
              </a:solidFill>
            </c:spPr>
          </c:dPt>
          <c:dPt>
            <c:idx val="21"/>
            <c:spPr>
              <a:solidFill>
                <a:srgbClr val="2B58AD"/>
              </a:solidFill>
            </c:spPr>
          </c:dPt>
          <c:dPt>
            <c:idx val="22"/>
            <c:spPr>
              <a:solidFill>
                <a:srgbClr val="2B58AD"/>
              </a:solidFill>
            </c:spPr>
          </c:dPt>
          <c:dPt>
            <c:idx val="23"/>
            <c:spPr>
              <a:solidFill>
                <a:srgbClr val="2B58AD"/>
              </a:solidFill>
            </c:spPr>
          </c:dPt>
          <c:dPt>
            <c:idx val="24"/>
            <c:spPr>
              <a:solidFill>
                <a:srgbClr val="2B58AD"/>
              </a:solidFill>
            </c:spPr>
          </c:dPt>
          <c:dPt>
            <c:idx val="25"/>
            <c:spPr>
              <a:solidFill>
                <a:srgbClr val="2B58AD"/>
              </a:solidFill>
            </c:spPr>
          </c:dPt>
          <c:dPt>
            <c:idx val="26"/>
            <c:spPr>
              <a:solidFill>
                <a:srgbClr val="860000"/>
              </a:solidFill>
            </c:spPr>
          </c:dPt>
          <c:dPt>
            <c:idx val="27"/>
            <c:spPr>
              <a:solidFill>
                <a:srgbClr val="2B58AD"/>
              </a:solidFill>
            </c:spPr>
          </c:dPt>
          <c:dPt>
            <c:idx val="28"/>
            <c:spPr>
              <a:solidFill>
                <a:srgbClr val="2B58AD"/>
              </a:solidFill>
            </c:spPr>
          </c:dPt>
          <c:dPt>
            <c:idx val="29"/>
            <c:spPr>
              <a:solidFill>
                <a:srgbClr val="2B58AD"/>
              </a:solidFill>
            </c:spPr>
          </c:dPt>
          <c:dPt>
            <c:idx val="30"/>
            <c:spPr>
              <a:solidFill>
                <a:srgbClr val="2B58AD"/>
              </a:solidFill>
            </c:spPr>
          </c:dPt>
          <c:dPt>
            <c:idx val="31"/>
            <c:spPr>
              <a:solidFill>
                <a:srgbClr val="2B58AD"/>
              </a:solidFill>
            </c:spPr>
          </c:dPt>
          <c:dPt>
            <c:idx val="32"/>
            <c:spPr>
              <a:solidFill>
                <a:srgbClr val="2B58AD"/>
              </a:solidFill>
            </c:spPr>
          </c:dPt>
          <c:dPt>
            <c:idx val="33"/>
            <c:spPr>
              <a:solidFill>
                <a:srgbClr val="2B58AD"/>
              </a:solidFill>
            </c:spPr>
          </c:dPt>
          <c:dPt>
            <c:idx val="34"/>
            <c:spPr>
              <a:solidFill>
                <a:srgbClr val="2B58AD"/>
              </a:solidFill>
            </c:spPr>
          </c:dPt>
          <c:dPt>
            <c:idx val="35"/>
            <c:spPr>
              <a:solidFill>
                <a:srgbClr val="2B58AD"/>
              </a:solidFill>
            </c:spPr>
          </c:dPt>
          <c:dPt>
            <c:idx val="36"/>
            <c:spPr>
              <a:solidFill>
                <a:srgbClr val="2B58AD"/>
              </a:solidFill>
            </c:spPr>
          </c:dPt>
          <c:dPt>
            <c:idx val="37"/>
            <c:spPr>
              <a:solidFill>
                <a:srgbClr val="2B58AD"/>
              </a:solidFill>
            </c:spPr>
          </c:dPt>
          <c:dPt>
            <c:idx val="38"/>
            <c:spPr>
              <a:solidFill>
                <a:srgbClr val="2B58AD"/>
              </a:solidFill>
            </c:spPr>
          </c:dPt>
          <c:dPt>
            <c:idx val="39"/>
            <c:spPr>
              <a:solidFill>
                <a:srgbClr val="2B58AD"/>
              </a:solidFill>
            </c:spPr>
          </c:dPt>
          <c:dPt>
            <c:idx val="40"/>
            <c:spPr>
              <a:solidFill>
                <a:srgbClr val="2B58AD"/>
              </a:solidFill>
            </c:spPr>
          </c:dPt>
          <c:dPt>
            <c:idx val="41"/>
            <c:spPr>
              <a:solidFill>
                <a:srgbClr val="2B58AD"/>
              </a:solidFill>
            </c:spPr>
          </c:dPt>
          <c:dPt>
            <c:idx val="42"/>
            <c:spPr>
              <a:solidFill>
                <a:srgbClr val="2B58AD"/>
              </a:solidFill>
            </c:spPr>
          </c:dPt>
          <c:dPt>
            <c:idx val="43"/>
            <c:spPr>
              <a:solidFill>
                <a:srgbClr val="2B58AD"/>
              </a:solidFill>
            </c:spPr>
          </c:dPt>
          <c:dPt>
            <c:idx val="44"/>
            <c:spPr>
              <a:solidFill>
                <a:srgbClr val="2B58AD"/>
              </a:solidFill>
            </c:spPr>
          </c:dPt>
          <c:dPt>
            <c:idx val="45"/>
            <c:spPr>
              <a:solidFill>
                <a:srgbClr val="2B58AD"/>
              </a:solidFill>
            </c:spPr>
          </c:dPt>
          <c:dPt>
            <c:idx val="46"/>
            <c:spPr>
              <a:solidFill>
                <a:srgbClr val="2B58AD"/>
              </a:solidFill>
            </c:spPr>
          </c:dPt>
          <c:dPt>
            <c:idx val="47"/>
            <c:spPr>
              <a:solidFill>
                <a:srgbClr val="2B58AD"/>
              </a:solidFill>
            </c:spPr>
          </c:dPt>
          <c:dPt>
            <c:idx val="48"/>
            <c:spPr>
              <a:solidFill>
                <a:srgbClr val="2B58AD"/>
              </a:solidFill>
            </c:spPr>
          </c:dPt>
          <c:dPt>
            <c:idx val="49"/>
            <c:spPr>
              <a:solidFill>
                <a:srgbClr val="2B58AD"/>
              </a:solidFill>
            </c:spPr>
          </c:dPt>
          <c:dPt>
            <c:idx val="50"/>
            <c:spPr>
              <a:solidFill>
                <a:srgbClr val="2B58AD"/>
              </a:solidFill>
            </c:spPr>
          </c:dPt>
          <c:cat>
            <c:strRef>
              <c:f>Sheet1!$A$2:$A$52</c:f>
              <c:strCache>
                <c:ptCount val="51"/>
                <c:pt idx="0">
                  <c:v>Hořovice</c:v>
                </c:pt>
                <c:pt idx="1">
                  <c:v>Blansko</c:v>
                </c:pt>
                <c:pt idx="2">
                  <c:v>Most Hospital</c:v>
                </c:pt>
                <c:pt idx="3">
                  <c:v>Nové Město na Moravě</c:v>
                </c:pt>
                <c:pt idx="4">
                  <c:v>Kolín</c:v>
                </c:pt>
                <c:pt idx="5">
                  <c:v>České Budějovice</c:v>
                </c:pt>
                <c:pt idx="6">
                  <c:v>Karlovy Vary</c:v>
                </c:pt>
                <c:pt idx="7">
                  <c:v>Litomyšl</c:v>
                </c:pt>
                <c:pt idx="8">
                  <c:v>Praha - FN Motol </c:v>
                </c:pt>
                <c:pt idx="9">
                  <c:v>Děčín</c:v>
                </c:pt>
                <c:pt idx="10">
                  <c:v>Olomouc</c:v>
                </c:pt>
                <c:pt idx="11">
                  <c:v>Náchod</c:v>
                </c:pt>
                <c:pt idx="12">
                  <c:v>Plzeň</c:v>
                </c:pt>
                <c:pt idx="13">
                  <c:v>Krnov</c:v>
                </c:pt>
                <c:pt idx="14">
                  <c:v>Liberec</c:v>
                </c:pt>
                <c:pt idx="15">
                  <c:v>Chomutov</c:v>
                </c:pt>
                <c:pt idx="16">
                  <c:v>Praha - VFN </c:v>
                </c:pt>
                <c:pt idx="17">
                  <c:v>Praha - Nemocnice Na Homolce</c:v>
                </c:pt>
                <c:pt idx="18">
                  <c:v>Uherské Hradiště</c:v>
                </c:pt>
                <c:pt idx="19">
                  <c:v>Karviná</c:v>
                </c:pt>
                <c:pt idx="20">
                  <c:v>Zlín</c:v>
                </c:pt>
                <c:pt idx="21">
                  <c:v>Písek</c:v>
                </c:pt>
                <c:pt idx="22">
                  <c:v>Brno - FN Brno</c:v>
                </c:pt>
                <c:pt idx="23">
                  <c:v>Kladno</c:v>
                </c:pt>
                <c:pt idx="24">
                  <c:v>Nový Jičín</c:v>
                </c:pt>
                <c:pt idx="25">
                  <c:v>Sokolov</c:v>
                </c:pt>
                <c:pt idx="26">
                  <c:v>Česká republika</c:v>
                </c:pt>
                <c:pt idx="27">
                  <c:v>Litoměřice</c:v>
                </c:pt>
                <c:pt idx="28">
                  <c:v>Praha - Thomayerova nemocnice</c:v>
                </c:pt>
                <c:pt idx="29">
                  <c:v>Hradec Králové</c:v>
                </c:pt>
                <c:pt idx="30">
                  <c:v>Jihlava </c:v>
                </c:pt>
                <c:pt idx="31">
                  <c:v>Znojmo</c:v>
                </c:pt>
                <c:pt idx="32">
                  <c:v>Ostrava - Vítkovice</c:v>
                </c:pt>
                <c:pt idx="33">
                  <c:v>Brno - FN u sv. Anny</c:v>
                </c:pt>
                <c:pt idx="34">
                  <c:v>Benešov</c:v>
                </c:pt>
                <c:pt idx="35">
                  <c:v>Ostrava - Městská nemocnice</c:v>
                </c:pt>
                <c:pt idx="36">
                  <c:v>Příbram</c:v>
                </c:pt>
                <c:pt idx="37">
                  <c:v>Česká Lípa</c:v>
                </c:pt>
                <c:pt idx="38">
                  <c:v>Pardubice</c:v>
                </c:pt>
                <c:pt idx="39">
                  <c:v>Ústí nad Labem </c:v>
                </c:pt>
                <c:pt idx="40">
                  <c:v>Prostějov </c:v>
                </c:pt>
                <c:pt idx="41">
                  <c:v>Ostrava - FN Ostrava</c:v>
                </c:pt>
                <c:pt idx="42">
                  <c:v>Mladá Boleslav</c:v>
                </c:pt>
                <c:pt idx="43">
                  <c:v>Praha - ÚVN</c:v>
                </c:pt>
                <c:pt idx="44">
                  <c:v>Trutnov</c:v>
                </c:pt>
                <c:pt idx="45">
                  <c:v>Teplice</c:v>
                </c:pt>
                <c:pt idx="46">
                  <c:v>Praha - FN Královské Vinohrady</c:v>
                </c:pt>
                <c:pt idx="47">
                  <c:v>Třinec</c:v>
                </c:pt>
                <c:pt idx="48">
                  <c:v>Vyškov</c:v>
                </c:pt>
                <c:pt idx="49">
                  <c:v>Břeclav</c:v>
                </c:pt>
                <c:pt idx="50">
                  <c:v>Jindřichův Hradec 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0.0</c:v>
                </c:pt>
                <c:pt idx="1">
                  <c:v>154.0</c:v>
                </c:pt>
                <c:pt idx="2">
                  <c:v>150.0</c:v>
                </c:pt>
                <c:pt idx="3">
                  <c:v>118.5</c:v>
                </c:pt>
                <c:pt idx="4">
                  <c:v>111.0</c:v>
                </c:pt>
                <c:pt idx="5">
                  <c:v>110.0</c:v>
                </c:pt>
                <c:pt idx="6">
                  <c:v>106.5</c:v>
                </c:pt>
                <c:pt idx="7">
                  <c:v>105.0</c:v>
                </c:pt>
                <c:pt idx="8">
                  <c:v>105.0</c:v>
                </c:pt>
                <c:pt idx="9">
                  <c:v>105.0</c:v>
                </c:pt>
                <c:pt idx="10">
                  <c:v>105.0</c:v>
                </c:pt>
                <c:pt idx="11">
                  <c:v>105.0</c:v>
                </c:pt>
                <c:pt idx="12">
                  <c:v>104.0</c:v>
                </c:pt>
                <c:pt idx="13">
                  <c:v>103.5</c:v>
                </c:pt>
                <c:pt idx="14">
                  <c:v>103.5</c:v>
                </c:pt>
                <c:pt idx="15">
                  <c:v>103.0</c:v>
                </c:pt>
                <c:pt idx="16">
                  <c:v>102.0</c:v>
                </c:pt>
                <c:pt idx="17">
                  <c:v>100.0</c:v>
                </c:pt>
                <c:pt idx="18">
                  <c:v>100.0</c:v>
                </c:pt>
                <c:pt idx="19">
                  <c:v>99.0</c:v>
                </c:pt>
                <c:pt idx="20">
                  <c:v>99.0</c:v>
                </c:pt>
                <c:pt idx="21">
                  <c:v>98.0</c:v>
                </c:pt>
                <c:pt idx="22">
                  <c:v>98.0</c:v>
                </c:pt>
                <c:pt idx="23">
                  <c:v>97.5</c:v>
                </c:pt>
                <c:pt idx="24">
                  <c:v>97.5</c:v>
                </c:pt>
                <c:pt idx="25">
                  <c:v>95.0</c:v>
                </c:pt>
                <c:pt idx="26">
                  <c:v>95.0</c:v>
                </c:pt>
                <c:pt idx="27">
                  <c:v>94.5</c:v>
                </c:pt>
                <c:pt idx="28">
                  <c:v>93.5</c:v>
                </c:pt>
                <c:pt idx="29">
                  <c:v>92.5</c:v>
                </c:pt>
                <c:pt idx="30">
                  <c:v>90.5</c:v>
                </c:pt>
                <c:pt idx="31">
                  <c:v>90.5</c:v>
                </c:pt>
                <c:pt idx="32">
                  <c:v>90.0</c:v>
                </c:pt>
                <c:pt idx="33">
                  <c:v>90.0</c:v>
                </c:pt>
                <c:pt idx="34">
                  <c:v>88.0</c:v>
                </c:pt>
                <c:pt idx="35">
                  <c:v>87.5</c:v>
                </c:pt>
                <c:pt idx="36">
                  <c:v>87.5</c:v>
                </c:pt>
                <c:pt idx="37">
                  <c:v>87.0</c:v>
                </c:pt>
                <c:pt idx="38">
                  <c:v>85.0</c:v>
                </c:pt>
                <c:pt idx="39">
                  <c:v>85.0</c:v>
                </c:pt>
                <c:pt idx="40">
                  <c:v>85.0</c:v>
                </c:pt>
                <c:pt idx="41">
                  <c:v>85.0</c:v>
                </c:pt>
                <c:pt idx="42">
                  <c:v>85.0</c:v>
                </c:pt>
                <c:pt idx="43">
                  <c:v>84.5</c:v>
                </c:pt>
                <c:pt idx="44">
                  <c:v>80.0</c:v>
                </c:pt>
                <c:pt idx="45">
                  <c:v>80.0</c:v>
                </c:pt>
                <c:pt idx="46">
                  <c:v>75.0</c:v>
                </c:pt>
                <c:pt idx="47">
                  <c:v>75.0</c:v>
                </c:pt>
                <c:pt idx="48">
                  <c:v>75.0</c:v>
                </c:pt>
                <c:pt idx="49">
                  <c:v>69.0</c:v>
                </c:pt>
                <c:pt idx="50">
                  <c:v>62.5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600">
                    <a:latin typeface="Century Gothic"/>
                  </a:defRPr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patients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62993E"/>
              </a:solidFill>
            </c:spPr>
          </c:dPt>
          <c:cat>
            <c:strRef>
              <c:f>Sheet1!$A$2:$A$16</c:f>
              <c:strCache>
                <c:ptCount val="15"/>
                <c:pt idx="0">
                  <c:v>Pardubický kraj</c:v>
                </c:pt>
                <c:pt idx="1">
                  <c:v>Vysočina</c:v>
                </c:pt>
                <c:pt idx="2">
                  <c:v>Královéhradecký kraj</c:v>
                </c:pt>
                <c:pt idx="3">
                  <c:v>Karlovarský kraj</c:v>
                </c:pt>
                <c:pt idx="4">
                  <c:v>Zlínský kraj</c:v>
                </c:pt>
                <c:pt idx="5">
                  <c:v>Olomoucký kraj</c:v>
                </c:pt>
                <c:pt idx="6">
                  <c:v>Plzeňský kraj</c:v>
                </c:pt>
                <c:pt idx="7">
                  <c:v>Liberecký kraj</c:v>
                </c:pt>
                <c:pt idx="8">
                  <c:v>Česká republika</c:v>
                </c:pt>
                <c:pt idx="9">
                  <c:v>Středočeský kraj</c:v>
                </c:pt>
                <c:pt idx="10">
                  <c:v>Jihočeský kraj</c:v>
                </c:pt>
                <c:pt idx="11">
                  <c:v>Ústecký kraj</c:v>
                </c:pt>
                <c:pt idx="12">
                  <c:v>Jihomoravský kraj</c:v>
                </c:pt>
                <c:pt idx="13">
                  <c:v>Moravskoslezký kraj</c:v>
                </c:pt>
                <c:pt idx="14">
                  <c:v>Hlavní město Praha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153</c:v>
                </c:pt>
                <c:pt idx="1">
                  <c:v>155</c:v>
                </c:pt>
                <c:pt idx="2">
                  <c:v>176</c:v>
                </c:pt>
                <c:pt idx="3">
                  <c:v>204</c:v>
                </c:pt>
                <c:pt idx="4">
                  <c:v>229</c:v>
                </c:pt>
                <c:pt idx="5">
                  <c:v>245</c:v>
                </c:pt>
                <c:pt idx="6">
                  <c:v>247</c:v>
                </c:pt>
                <c:pt idx="7">
                  <c:v>277</c:v>
                </c:pt>
                <c:pt idx="8">
                  <c:v>332</c:v>
                </c:pt>
                <c:pt idx="9">
                  <c:v>349</c:v>
                </c:pt>
                <c:pt idx="10">
                  <c:v>399</c:v>
                </c:pt>
                <c:pt idx="11">
                  <c:v>488</c:v>
                </c:pt>
                <c:pt idx="12">
                  <c:v>511</c:v>
                </c:pt>
                <c:pt idx="13">
                  <c:v>579</c:v>
                </c:pt>
                <c:pt idx="14">
                  <c:v>648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in val="0.0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IVT per population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62993E"/>
              </a:solidFill>
            </c:spPr>
          </c:dPt>
          <c:cat>
            <c:strRef>
              <c:f>Sheet1!$A$2:$A$16</c:f>
              <c:strCache>
                <c:ptCount val="15"/>
                <c:pt idx="0">
                  <c:v>Středočeský kraj</c:v>
                </c:pt>
                <c:pt idx="1">
                  <c:v>Vysočina</c:v>
                </c:pt>
                <c:pt idx="2">
                  <c:v>Pardubický kraj</c:v>
                </c:pt>
                <c:pt idx="3">
                  <c:v>Královéhradecký kraj</c:v>
                </c:pt>
                <c:pt idx="4">
                  <c:v>Olomoucký kraj</c:v>
                </c:pt>
                <c:pt idx="5">
                  <c:v>Zlínský kraj</c:v>
                </c:pt>
                <c:pt idx="6">
                  <c:v>Plzeňský kraj</c:v>
                </c:pt>
                <c:pt idx="7">
                  <c:v>Jihomoravský kraj</c:v>
                </c:pt>
                <c:pt idx="8">
                  <c:v>Česká republika</c:v>
                </c:pt>
                <c:pt idx="9">
                  <c:v>Moravskoslezký kraj</c:v>
                </c:pt>
                <c:pt idx="10">
                  <c:v>Hlavní město Praha</c:v>
                </c:pt>
                <c:pt idx="11">
                  <c:v>Ústecký kraj</c:v>
                </c:pt>
                <c:pt idx="12">
                  <c:v>Jihočeský kraj</c:v>
                </c:pt>
                <c:pt idx="13">
                  <c:v>Liberecký kraj</c:v>
                </c:pt>
                <c:pt idx="14">
                  <c:v>Karlovarský kraj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25.8</c:v>
                </c:pt>
                <c:pt idx="1">
                  <c:v>30.23</c:v>
                </c:pt>
                <c:pt idx="2">
                  <c:v>30.28</c:v>
                </c:pt>
                <c:pt idx="3">
                  <c:v>31.67</c:v>
                </c:pt>
                <c:pt idx="4">
                  <c:v>38.28</c:v>
                </c:pt>
                <c:pt idx="5">
                  <c:v>38.78</c:v>
                </c:pt>
                <c:pt idx="6">
                  <c:v>42.98</c:v>
                </c:pt>
                <c:pt idx="7">
                  <c:v>43.68</c:v>
                </c:pt>
                <c:pt idx="8">
                  <c:v>44.13</c:v>
                </c:pt>
                <c:pt idx="9">
                  <c:v>46.84</c:v>
                </c:pt>
                <c:pt idx="10">
                  <c:v>50.37</c:v>
                </c:pt>
                <c:pt idx="11">
                  <c:v>58.77</c:v>
                </c:pt>
                <c:pt idx="12">
                  <c:v>62.59</c:v>
                </c:pt>
                <c:pt idx="13">
                  <c:v>63.06</c:v>
                </c:pt>
                <c:pt idx="14">
                  <c:v>65.75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in val="0.0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incorrect IVtPa times</c:v>
                </c:pt>
              </c:strCache>
            </c:strRef>
          </c:tx>
          <c:dPt>
            <c:idx val="0"/>
            <c:spPr>
              <a:solidFill>
                <a:srgbClr val="DC143C"/>
              </a:solidFill>
            </c:spPr>
          </c:dPt>
          <c:dPt>
            <c:idx val="1"/>
            <c:spPr>
              <a:solidFill>
                <a:srgbClr val="DC143C"/>
              </a:solidFill>
            </c:spPr>
          </c:dPt>
          <c:dPt>
            <c:idx val="2"/>
            <c:spPr>
              <a:solidFill>
                <a:srgbClr val="DC143C"/>
              </a:solidFill>
            </c:spPr>
          </c:dPt>
          <c:dPt>
            <c:idx val="3"/>
            <c:spPr>
              <a:solidFill>
                <a:srgbClr val="DC143C"/>
              </a:solidFill>
            </c:spPr>
          </c:dPt>
          <c:dPt>
            <c:idx val="4"/>
            <c:spPr>
              <a:solidFill>
                <a:srgbClr val="DC143C"/>
              </a:solidFill>
            </c:spPr>
          </c:dPt>
          <c:dPt>
            <c:idx val="5"/>
            <c:spPr>
              <a:solidFill>
                <a:srgbClr val="DC143C"/>
              </a:solidFill>
            </c:spPr>
          </c:dPt>
          <c:dPt>
            <c:idx val="6"/>
            <c:spPr>
              <a:solidFill>
                <a:srgbClr val="DC143C"/>
              </a:solidFill>
            </c:spPr>
          </c:dPt>
          <c:dPt>
            <c:idx val="7"/>
            <c:spPr>
              <a:solidFill>
                <a:srgbClr val="DC143C"/>
              </a:solidFill>
            </c:spPr>
          </c:dPt>
          <c:dPt>
            <c:idx val="8"/>
            <c:spPr>
              <a:solidFill>
                <a:srgbClr val="DC143C"/>
              </a:solidFill>
            </c:spPr>
          </c:dPt>
          <c:dPt>
            <c:idx val="9"/>
            <c:spPr>
              <a:solidFill>
                <a:srgbClr val="DC143C"/>
              </a:solidFill>
            </c:spPr>
          </c:dPt>
          <c:dPt>
            <c:idx val="10"/>
            <c:spPr>
              <a:solidFill>
                <a:srgbClr val="860000"/>
              </a:solidFill>
            </c:spPr>
          </c:dPt>
          <c:dPt>
            <c:idx val="11"/>
            <c:spPr>
              <a:solidFill>
                <a:srgbClr val="DC143C"/>
              </a:solidFill>
            </c:spPr>
          </c:dPt>
          <c:dPt>
            <c:idx val="12"/>
            <c:spPr>
              <a:solidFill>
                <a:srgbClr val="DC143C"/>
              </a:solidFill>
            </c:spPr>
          </c:dPt>
          <c:dPt>
            <c:idx val="13"/>
            <c:spPr>
              <a:solidFill>
                <a:srgbClr val="DC143C"/>
              </a:solidFill>
            </c:spPr>
          </c:dPt>
          <c:dPt>
            <c:idx val="14"/>
            <c:spPr>
              <a:solidFill>
                <a:srgbClr val="DC143C"/>
              </a:solidFill>
            </c:spPr>
          </c:dPt>
          <c:dPt>
            <c:idx val="15"/>
            <c:spPr>
              <a:solidFill>
                <a:srgbClr val="DC143C"/>
              </a:solidFill>
            </c:spPr>
          </c:dPt>
          <c:dPt>
            <c:idx val="16"/>
            <c:spPr>
              <a:solidFill>
                <a:srgbClr val="DC143C"/>
              </a:solidFill>
            </c:spPr>
          </c:dPt>
          <c:dPt>
            <c:idx val="17"/>
            <c:spPr>
              <a:solidFill>
                <a:srgbClr val="DC143C"/>
              </a:solidFill>
            </c:spPr>
          </c:dPt>
          <c:dPt>
            <c:idx val="18"/>
            <c:spPr>
              <a:solidFill>
                <a:srgbClr val="DC143C"/>
              </a:solidFill>
            </c:spPr>
          </c:dPt>
          <c:dPt>
            <c:idx val="19"/>
            <c:spPr>
              <a:solidFill>
                <a:srgbClr val="DC143C"/>
              </a:solidFill>
            </c:spPr>
          </c:dPt>
          <c:dPt>
            <c:idx val="20"/>
            <c:spPr>
              <a:solidFill>
                <a:srgbClr val="DC143C"/>
              </a:solidFill>
            </c:spPr>
          </c:dPt>
          <c:dPt>
            <c:idx val="21"/>
            <c:spPr>
              <a:solidFill>
                <a:srgbClr val="DC143C"/>
              </a:solidFill>
            </c:spPr>
          </c:dPt>
          <c:dPt>
            <c:idx val="22"/>
            <c:spPr>
              <a:solidFill>
                <a:srgbClr val="DC143C"/>
              </a:solidFill>
            </c:spPr>
          </c:dPt>
          <c:dPt>
            <c:idx val="23"/>
            <c:spPr>
              <a:solidFill>
                <a:srgbClr val="DC143C"/>
              </a:solidFill>
            </c:spPr>
          </c:dPt>
          <c:dPt>
            <c:idx val="24"/>
            <c:spPr>
              <a:solidFill>
                <a:srgbClr val="DC143C"/>
              </a:solidFill>
            </c:spPr>
          </c:dPt>
          <c:dPt>
            <c:idx val="25"/>
            <c:spPr>
              <a:solidFill>
                <a:srgbClr val="DC143C"/>
              </a:solidFill>
            </c:spPr>
          </c:dPt>
          <c:dPt>
            <c:idx val="26"/>
            <c:spPr>
              <a:solidFill>
                <a:srgbClr val="DC143C"/>
              </a:solidFill>
            </c:spPr>
          </c:dPt>
          <c:dPt>
            <c:idx val="27"/>
            <c:spPr>
              <a:solidFill>
                <a:srgbClr val="DC143C"/>
              </a:solidFill>
            </c:spPr>
          </c:dPt>
          <c:dPt>
            <c:idx val="28"/>
            <c:spPr>
              <a:solidFill>
                <a:srgbClr val="DC143C"/>
              </a:solidFill>
            </c:spPr>
          </c:dPt>
          <c:dPt>
            <c:idx val="29"/>
            <c:spPr>
              <a:solidFill>
                <a:srgbClr val="DC143C"/>
              </a:solidFill>
            </c:spPr>
          </c:dPt>
          <c:dPt>
            <c:idx val="30"/>
            <c:spPr>
              <a:solidFill>
                <a:srgbClr val="DC143C"/>
              </a:solidFill>
            </c:spPr>
          </c:dPt>
          <c:dPt>
            <c:idx val="31"/>
            <c:spPr>
              <a:solidFill>
                <a:srgbClr val="DC143C"/>
              </a:solidFill>
            </c:spPr>
          </c:dPt>
          <c:dPt>
            <c:idx val="32"/>
            <c:spPr>
              <a:solidFill>
                <a:srgbClr val="DC143C"/>
              </a:solidFill>
            </c:spPr>
          </c:dPt>
          <c:dPt>
            <c:idx val="33"/>
            <c:spPr>
              <a:solidFill>
                <a:srgbClr val="DC143C"/>
              </a:solidFill>
            </c:spPr>
          </c:dPt>
          <c:dPt>
            <c:idx val="34"/>
            <c:spPr>
              <a:solidFill>
                <a:srgbClr val="DC143C"/>
              </a:solidFill>
            </c:spPr>
          </c:dPt>
          <c:dPt>
            <c:idx val="35"/>
            <c:spPr>
              <a:solidFill>
                <a:srgbClr val="DC143C"/>
              </a:solidFill>
            </c:spPr>
          </c:dPt>
          <c:dPt>
            <c:idx val="36"/>
            <c:spPr>
              <a:solidFill>
                <a:srgbClr val="DC143C"/>
              </a:solidFill>
            </c:spPr>
          </c:dPt>
          <c:dPt>
            <c:idx val="37"/>
            <c:spPr>
              <a:solidFill>
                <a:srgbClr val="DC143C"/>
              </a:solidFill>
            </c:spPr>
          </c:dPt>
          <c:dPt>
            <c:idx val="38"/>
            <c:spPr>
              <a:solidFill>
                <a:srgbClr val="DC143C"/>
              </a:solidFill>
            </c:spPr>
          </c:dPt>
          <c:dPt>
            <c:idx val="39"/>
            <c:spPr>
              <a:solidFill>
                <a:srgbClr val="DC143C"/>
              </a:solidFill>
            </c:spPr>
          </c:dPt>
          <c:dPt>
            <c:idx val="40"/>
            <c:spPr>
              <a:solidFill>
                <a:srgbClr val="DC143C"/>
              </a:solidFill>
            </c:spPr>
          </c:dPt>
          <c:dPt>
            <c:idx val="41"/>
            <c:spPr>
              <a:solidFill>
                <a:srgbClr val="DC143C"/>
              </a:solidFill>
            </c:spPr>
          </c:dPt>
          <c:dPt>
            <c:idx val="42"/>
            <c:spPr>
              <a:solidFill>
                <a:srgbClr val="DC143C"/>
              </a:solidFill>
            </c:spPr>
          </c:dPt>
          <c:dPt>
            <c:idx val="43"/>
            <c:spPr>
              <a:solidFill>
                <a:srgbClr val="DC143C"/>
              </a:solidFill>
            </c:spPr>
          </c:dPt>
          <c:dPt>
            <c:idx val="44"/>
            <c:spPr>
              <a:solidFill>
                <a:srgbClr val="DC143C"/>
              </a:solidFill>
            </c:spPr>
          </c:dPt>
          <c:dPt>
            <c:idx val="45"/>
            <c:spPr>
              <a:solidFill>
                <a:srgbClr val="DC143C"/>
              </a:solidFill>
            </c:spPr>
          </c:dPt>
          <c:dPt>
            <c:idx val="46"/>
            <c:spPr>
              <a:solidFill>
                <a:srgbClr val="DC143C"/>
              </a:solidFill>
            </c:spPr>
          </c:dPt>
          <c:dPt>
            <c:idx val="47"/>
            <c:spPr>
              <a:solidFill>
                <a:srgbClr val="DC143C"/>
              </a:solidFill>
            </c:spPr>
          </c:dPt>
          <c:dPt>
            <c:idx val="48"/>
            <c:spPr>
              <a:solidFill>
                <a:srgbClr val="DC143C"/>
              </a:solidFill>
            </c:spPr>
          </c:dPt>
          <c:dPt>
            <c:idx val="49"/>
            <c:spPr>
              <a:solidFill>
                <a:srgbClr val="DC143C"/>
              </a:solidFill>
            </c:spPr>
          </c:dPt>
          <c:dPt>
            <c:idx val="50"/>
            <c:spPr>
              <a:solidFill>
                <a:srgbClr val="DC143C"/>
              </a:solidFill>
            </c:spPr>
          </c:dPt>
          <c:cat>
            <c:strRef>
              <c:f>Sheet1!$A$2:$A$52</c:f>
              <c:strCache>
                <c:ptCount val="51"/>
                <c:pt idx="0">
                  <c:v>Písek</c:v>
                </c:pt>
                <c:pt idx="1">
                  <c:v>Kladno</c:v>
                </c:pt>
                <c:pt idx="2">
                  <c:v>Kolín</c:v>
                </c:pt>
                <c:pt idx="3">
                  <c:v>Hradec Králové</c:v>
                </c:pt>
                <c:pt idx="4">
                  <c:v>Děčín</c:v>
                </c:pt>
                <c:pt idx="5">
                  <c:v>Plzeň</c:v>
                </c:pt>
                <c:pt idx="6">
                  <c:v>Olomouc</c:v>
                </c:pt>
                <c:pt idx="7">
                  <c:v>Praha - FN Motol </c:v>
                </c:pt>
                <c:pt idx="8">
                  <c:v>Pardubice</c:v>
                </c:pt>
                <c:pt idx="9">
                  <c:v>Sokolov</c:v>
                </c:pt>
                <c:pt idx="10">
                  <c:v>Česká republika</c:v>
                </c:pt>
                <c:pt idx="11">
                  <c:v>České Budějovice</c:v>
                </c:pt>
                <c:pt idx="12">
                  <c:v>Jindřichův Hradec </c:v>
                </c:pt>
                <c:pt idx="13">
                  <c:v>Mladá Boleslav</c:v>
                </c:pt>
                <c:pt idx="14">
                  <c:v>Brno - FN Brno</c:v>
                </c:pt>
                <c:pt idx="15">
                  <c:v>Břeclav</c:v>
                </c:pt>
                <c:pt idx="16">
                  <c:v>Liberec</c:v>
                </c:pt>
                <c:pt idx="17">
                  <c:v>Česká Lípa</c:v>
                </c:pt>
                <c:pt idx="18">
                  <c:v>Ústí nad Labem </c:v>
                </c:pt>
                <c:pt idx="19">
                  <c:v>Ostrava - Vítkovice</c:v>
                </c:pt>
                <c:pt idx="20">
                  <c:v>Praha - ÚVN</c:v>
                </c:pt>
                <c:pt idx="21">
                  <c:v>Ostrava - Městská nemocnice</c:v>
                </c:pt>
                <c:pt idx="22">
                  <c:v>Praha - Thomayerova nemocnice</c:v>
                </c:pt>
                <c:pt idx="23">
                  <c:v>Krnov</c:v>
                </c:pt>
                <c:pt idx="24">
                  <c:v>Trutnov</c:v>
                </c:pt>
                <c:pt idx="25">
                  <c:v>Příbram</c:v>
                </c:pt>
                <c:pt idx="26">
                  <c:v>Třinec</c:v>
                </c:pt>
                <c:pt idx="27">
                  <c:v>Nový Jičín</c:v>
                </c:pt>
                <c:pt idx="28">
                  <c:v>Benešov</c:v>
                </c:pt>
                <c:pt idx="29">
                  <c:v>Hořovice</c:v>
                </c:pt>
                <c:pt idx="30">
                  <c:v>Blansko</c:v>
                </c:pt>
                <c:pt idx="31">
                  <c:v>Náchod</c:v>
                </c:pt>
                <c:pt idx="32">
                  <c:v>Litomyšl</c:v>
                </c:pt>
                <c:pt idx="33">
                  <c:v>Uherské Hradiště</c:v>
                </c:pt>
                <c:pt idx="34">
                  <c:v>Praha - VFN </c:v>
                </c:pt>
                <c:pt idx="35">
                  <c:v>Karlovy Vary</c:v>
                </c:pt>
                <c:pt idx="36">
                  <c:v>Vyškov</c:v>
                </c:pt>
                <c:pt idx="37">
                  <c:v>Praha - Nemocnice Na Homolce</c:v>
                </c:pt>
                <c:pt idx="38">
                  <c:v>Ostrava - FN Ostrava</c:v>
                </c:pt>
                <c:pt idx="39">
                  <c:v>Litoměřice</c:v>
                </c:pt>
                <c:pt idx="40">
                  <c:v>Praha - FN Královské Vinohrady</c:v>
                </c:pt>
                <c:pt idx="41">
                  <c:v>Prostějov </c:v>
                </c:pt>
                <c:pt idx="42">
                  <c:v>Jihlava </c:v>
                </c:pt>
                <c:pt idx="43">
                  <c:v>Zlín</c:v>
                </c:pt>
                <c:pt idx="44">
                  <c:v>Chomutov</c:v>
                </c:pt>
                <c:pt idx="45">
                  <c:v>Brno - FN u sv. Anny</c:v>
                </c:pt>
                <c:pt idx="46">
                  <c:v>Teplice</c:v>
                </c:pt>
                <c:pt idx="47">
                  <c:v>Znojmo</c:v>
                </c:pt>
                <c:pt idx="48">
                  <c:v>Karviná</c:v>
                </c:pt>
                <c:pt idx="49">
                  <c:v>Nové Město na Moravě</c:v>
                </c:pt>
                <c:pt idx="50">
                  <c:v>Most Hospital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8.42</c:v>
                </c:pt>
                <c:pt idx="1">
                  <c:v>4.55</c:v>
                </c:pt>
                <c:pt idx="2">
                  <c:v>4.1</c:v>
                </c:pt>
                <c:pt idx="3">
                  <c:v>2.04</c:v>
                </c:pt>
                <c:pt idx="4">
                  <c:v>1.85</c:v>
                </c:pt>
                <c:pt idx="5">
                  <c:v>1.62</c:v>
                </c:pt>
                <c:pt idx="6">
                  <c:v>1.42</c:v>
                </c:pt>
                <c:pt idx="7">
                  <c:v>1.25</c:v>
                </c:pt>
                <c:pt idx="8">
                  <c:v>1.12</c:v>
                </c:pt>
                <c:pt idx="9">
                  <c:v>0.97</c:v>
                </c:pt>
                <c:pt idx="10">
                  <c:v>0.69</c:v>
                </c:pt>
                <c:pt idx="11">
                  <c:v>0.67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</c:numCache>
            </c:numRef>
          </c:val>
        </c:ser>
        <c:dLbls>
          <c:txPr>
            <a:bodyPr/>
            <a:lstStyle/>
            <a:p>
              <a:pPr>
                <a:defRPr sz="6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ax val="100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600">
                    <a:latin typeface="Century Gothic"/>
                  </a:defRPr>
                </a:pPr>
                <a:r>
                  <a:t>Procento [%]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(minutes)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860000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Praha - VFN </c:v>
                </c:pt>
                <c:pt idx="2">
                  <c:v>Ostrava - Vítkovice</c:v>
                </c:pt>
                <c:pt idx="3">
                  <c:v>Liberec</c:v>
                </c:pt>
                <c:pt idx="4">
                  <c:v>Hradec Králové</c:v>
                </c:pt>
                <c:pt idx="5">
                  <c:v>Praha - FN Motol </c:v>
                </c:pt>
                <c:pt idx="6">
                  <c:v>Praha - ÚVN</c:v>
                </c:pt>
                <c:pt idx="7">
                  <c:v>České Budějovice</c:v>
                </c:pt>
                <c:pt idx="8">
                  <c:v>Brno - FN Brno</c:v>
                </c:pt>
                <c:pt idx="9">
                  <c:v>Praha - FN Královské Vinohrady</c:v>
                </c:pt>
                <c:pt idx="10">
                  <c:v>Česká republika</c:v>
                </c:pt>
                <c:pt idx="11">
                  <c:v>Ostrava - FN Ostrava</c:v>
                </c:pt>
                <c:pt idx="12">
                  <c:v>Olomouc</c:v>
                </c:pt>
                <c:pt idx="13">
                  <c:v>Praha - Nemocnice Na Homolce</c:v>
                </c:pt>
                <c:pt idx="14">
                  <c:v>Ústí nad Labem </c:v>
                </c:pt>
                <c:pt idx="15">
                  <c:v>Brno - FN u sv. Anny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96.0</c:v>
                </c:pt>
                <c:pt idx="1">
                  <c:v>84.0</c:v>
                </c:pt>
                <c:pt idx="2">
                  <c:v>72.0</c:v>
                </c:pt>
                <c:pt idx="3">
                  <c:v>66.0</c:v>
                </c:pt>
                <c:pt idx="4">
                  <c:v>65.0</c:v>
                </c:pt>
                <c:pt idx="5">
                  <c:v>63.0</c:v>
                </c:pt>
                <c:pt idx="6">
                  <c:v>58.0</c:v>
                </c:pt>
                <c:pt idx="7">
                  <c:v>55.0</c:v>
                </c:pt>
                <c:pt idx="8">
                  <c:v>55.0</c:v>
                </c:pt>
                <c:pt idx="9">
                  <c:v>55.0</c:v>
                </c:pt>
                <c:pt idx="10">
                  <c:v>53.0</c:v>
                </c:pt>
                <c:pt idx="11">
                  <c:v>50.0</c:v>
                </c:pt>
                <c:pt idx="12">
                  <c:v>50.0</c:v>
                </c:pt>
                <c:pt idx="13">
                  <c:v>33.0</c:v>
                </c:pt>
                <c:pt idx="14">
                  <c:v>29.0</c:v>
                </c:pt>
                <c:pt idx="15">
                  <c:v>25.0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800">
                    <a:latin typeface="Century Gothic"/>
                  </a:defRPr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(minutes) - first hospital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2B58AD"/>
              </a:solidFill>
            </c:spPr>
          </c:dPt>
          <c:dPt>
            <c:idx val="8"/>
            <c:spPr>
              <a:solidFill>
                <a:srgbClr val="860000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cat>
            <c:strRef>
              <c:f>Sheet1!$A$2:$A$17</c:f>
              <c:strCache>
                <c:ptCount val="16"/>
                <c:pt idx="0">
                  <c:v>Plzeň</c:v>
                </c:pt>
                <c:pt idx="1">
                  <c:v>Praha - ÚVN</c:v>
                </c:pt>
                <c:pt idx="2">
                  <c:v>Praha - VFN </c:v>
                </c:pt>
                <c:pt idx="3">
                  <c:v>Hradec Králové</c:v>
                </c:pt>
                <c:pt idx="4">
                  <c:v>Brno - FN u sv. Anny</c:v>
                </c:pt>
                <c:pt idx="5">
                  <c:v>Ostrava - Vítkovice</c:v>
                </c:pt>
                <c:pt idx="6">
                  <c:v>Praha - FN Motol </c:v>
                </c:pt>
                <c:pt idx="7">
                  <c:v>Liberec</c:v>
                </c:pt>
                <c:pt idx="8">
                  <c:v>Česká republika</c:v>
                </c:pt>
                <c:pt idx="9">
                  <c:v>Brno - FN Brno</c:v>
                </c:pt>
                <c:pt idx="10">
                  <c:v>Ústí nad Labem </c:v>
                </c:pt>
                <c:pt idx="11">
                  <c:v>Ostrava - FN Ostrava</c:v>
                </c:pt>
                <c:pt idx="12">
                  <c:v>Praha - FN Královské Vinohrady</c:v>
                </c:pt>
                <c:pt idx="13">
                  <c:v>České Budějovice</c:v>
                </c:pt>
                <c:pt idx="14">
                  <c:v>Olomouc</c:v>
                </c:pt>
                <c:pt idx="15">
                  <c:v>Praha - Nemocnice Na Homolce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96.5</c:v>
                </c:pt>
                <c:pt idx="1">
                  <c:v>95.0</c:v>
                </c:pt>
                <c:pt idx="2">
                  <c:v>84.0</c:v>
                </c:pt>
                <c:pt idx="3">
                  <c:v>83.0</c:v>
                </c:pt>
                <c:pt idx="4">
                  <c:v>82.0</c:v>
                </c:pt>
                <c:pt idx="5">
                  <c:v>78.0</c:v>
                </c:pt>
                <c:pt idx="6">
                  <c:v>70.5</c:v>
                </c:pt>
                <c:pt idx="7">
                  <c:v>68.0</c:v>
                </c:pt>
                <c:pt idx="8">
                  <c:v>67.0</c:v>
                </c:pt>
                <c:pt idx="9">
                  <c:v>65.0</c:v>
                </c:pt>
                <c:pt idx="10">
                  <c:v>64.5</c:v>
                </c:pt>
                <c:pt idx="11">
                  <c:v>60.0</c:v>
                </c:pt>
                <c:pt idx="12">
                  <c:v>57.0</c:v>
                </c:pt>
                <c:pt idx="13">
                  <c:v>55.0</c:v>
                </c:pt>
                <c:pt idx="14">
                  <c:v>55.0</c:v>
                </c:pt>
                <c:pt idx="15">
                  <c:v>45.0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800">
                    <a:latin typeface="Century Gothic"/>
                  </a:defRPr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DTG (minutes) - second hospital</c:v>
                </c:pt>
              </c:strCache>
            </c:strRef>
          </c:tx>
          <c:dPt>
            <c:idx val="0"/>
            <c:spPr>
              <a:solidFill>
                <a:srgbClr val="2B58AD"/>
              </a:solidFill>
            </c:spPr>
          </c:dPt>
          <c:dPt>
            <c:idx val="1"/>
            <c:spPr>
              <a:solidFill>
                <a:srgbClr val="2B58AD"/>
              </a:solidFill>
            </c:spPr>
          </c:dPt>
          <c:dPt>
            <c:idx val="2"/>
            <c:spPr>
              <a:solidFill>
                <a:srgbClr val="2B58AD"/>
              </a:solidFill>
            </c:spPr>
          </c:dPt>
          <c:dPt>
            <c:idx val="3"/>
            <c:spPr>
              <a:solidFill>
                <a:srgbClr val="2B58AD"/>
              </a:solidFill>
            </c:spPr>
          </c:dPt>
          <c:dPt>
            <c:idx val="4"/>
            <c:spPr>
              <a:solidFill>
                <a:srgbClr val="2B58AD"/>
              </a:solidFill>
            </c:spPr>
          </c:dPt>
          <c:dPt>
            <c:idx val="5"/>
            <c:spPr>
              <a:solidFill>
                <a:srgbClr val="2B58AD"/>
              </a:solidFill>
            </c:spPr>
          </c:dPt>
          <c:dPt>
            <c:idx val="6"/>
            <c:spPr>
              <a:solidFill>
                <a:srgbClr val="2B58AD"/>
              </a:solidFill>
            </c:spPr>
          </c:dPt>
          <c:dPt>
            <c:idx val="7"/>
            <c:spPr>
              <a:solidFill>
                <a:srgbClr val="860000"/>
              </a:solidFill>
            </c:spPr>
          </c:dPt>
          <c:dPt>
            <c:idx val="8"/>
            <c:spPr>
              <a:solidFill>
                <a:srgbClr val="2B58AD"/>
              </a:solidFill>
            </c:spPr>
          </c:dPt>
          <c:dPt>
            <c:idx val="9"/>
            <c:spPr>
              <a:solidFill>
                <a:srgbClr val="2B58AD"/>
              </a:solidFill>
            </c:spPr>
          </c:dPt>
          <c:dPt>
            <c:idx val="10"/>
            <c:spPr>
              <a:solidFill>
                <a:srgbClr val="2B58AD"/>
              </a:solidFill>
            </c:spPr>
          </c:dPt>
          <c:dPt>
            <c:idx val="11"/>
            <c:spPr>
              <a:solidFill>
                <a:srgbClr val="2B58AD"/>
              </a:solidFill>
            </c:spPr>
          </c:dPt>
          <c:dPt>
            <c:idx val="12"/>
            <c:spPr>
              <a:solidFill>
                <a:srgbClr val="2B58AD"/>
              </a:solidFill>
            </c:spPr>
          </c:dPt>
          <c:dPt>
            <c:idx val="13"/>
            <c:spPr>
              <a:solidFill>
                <a:srgbClr val="2B58AD"/>
              </a:solidFill>
            </c:spPr>
          </c:dPt>
          <c:dPt>
            <c:idx val="14"/>
            <c:spPr>
              <a:solidFill>
                <a:srgbClr val="2B58AD"/>
              </a:solidFill>
            </c:spPr>
          </c:dPt>
          <c:dPt>
            <c:idx val="15"/>
            <c:spPr>
              <a:solidFill>
                <a:srgbClr val="2B58AD"/>
              </a:solidFill>
            </c:spPr>
          </c:dPt>
          <c:cat>
            <c:strRef>
              <c:f>Sheet1!$A$2:$A$17</c:f>
              <c:strCache>
                <c:ptCount val="16"/>
                <c:pt idx="0">
                  <c:v>Praha - VFN </c:v>
                </c:pt>
                <c:pt idx="1">
                  <c:v>Plzeň</c:v>
                </c:pt>
                <c:pt idx="2">
                  <c:v>Hradec Králové</c:v>
                </c:pt>
                <c:pt idx="3">
                  <c:v>Liberec</c:v>
                </c:pt>
                <c:pt idx="4">
                  <c:v>České Budějovice</c:v>
                </c:pt>
                <c:pt idx="5">
                  <c:v>Praha - ÚVN</c:v>
                </c:pt>
                <c:pt idx="6">
                  <c:v>Ústí nad Labem </c:v>
                </c:pt>
                <c:pt idx="7">
                  <c:v>Česká republika</c:v>
                </c:pt>
                <c:pt idx="8">
                  <c:v>Ostrava - FN Ostrava</c:v>
                </c:pt>
                <c:pt idx="9">
                  <c:v>Brno - FN Brno</c:v>
                </c:pt>
                <c:pt idx="10">
                  <c:v>Praha - FN Královské Vinohrady</c:v>
                </c:pt>
                <c:pt idx="11">
                  <c:v>Praha - Nemocnice Na Homolce</c:v>
                </c:pt>
                <c:pt idx="12">
                  <c:v>Brno - FN u sv. Anny</c:v>
                </c:pt>
                <c:pt idx="13">
                  <c:v>Praha - FN Motol </c:v>
                </c:pt>
                <c:pt idx="14">
                  <c:v>Ostrava - Vítkovice</c:v>
                </c:pt>
                <c:pt idx="15">
                  <c:v>Olomouc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0.0</c:v>
                </c:pt>
                <c:pt idx="1">
                  <c:v>47.0</c:v>
                </c:pt>
                <c:pt idx="2">
                  <c:v>32.0</c:v>
                </c:pt>
                <c:pt idx="3">
                  <c:v>30.0</c:v>
                </c:pt>
                <c:pt idx="4">
                  <c:v>27.0</c:v>
                </c:pt>
                <c:pt idx="5">
                  <c:v>25.0</c:v>
                </c:pt>
                <c:pt idx="6">
                  <c:v>24.0</c:v>
                </c:pt>
                <c:pt idx="7">
                  <c:v>22.0</c:v>
                </c:pt>
                <c:pt idx="8">
                  <c:v>20.0</c:v>
                </c:pt>
                <c:pt idx="9">
                  <c:v>20.0</c:v>
                </c:pt>
                <c:pt idx="10">
                  <c:v>16.5</c:v>
                </c:pt>
                <c:pt idx="11">
                  <c:v>14.0</c:v>
                </c:pt>
                <c:pt idx="12">
                  <c:v>14.0</c:v>
                </c:pt>
                <c:pt idx="13">
                  <c:v>12.0</c:v>
                </c:pt>
                <c:pt idx="14">
                  <c:v>11.0</c:v>
                </c:pt>
                <c:pt idx="15">
                  <c:v>10.0</c:v>
                </c:pt>
              </c:numCache>
            </c:numRef>
          </c:val>
        </c:ser>
        <c:dLbls>
          <c:txPr>
            <a:bodyPr/>
            <a:lstStyle/>
            <a:p>
              <a:pPr>
                <a:defRPr sz="800" b="1">
                  <a:latin typeface="Century Gothic"/>
                </a:defRPr>
              </a:pPr>
            </a:p>
          </c:txPr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0000">
                <a:alpha val="0196"/>
              </a:srgbClr>
            </a:solidFill>
          </a:ln>
        </c:spPr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800">
                    <a:latin typeface="Century Gothic"/>
                  </a:defRPr>
                </a:pPr>
                <a:r>
                  <a:t>Čas [min]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entury Gothic"/>
              </a:defRPr>
            </a:pPr>
          </a:p>
        </c:txPr>
        <c:crossAx val="-2068027336"/>
        <c:crosses val="autoZero"/>
      </c:valAx>
    </c:plotArea>
    <c:dispBlanksAs val="gap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F3DBE-F708-43B4-99AB-207F49198DA3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340B3-EF32-400A-81DC-93715413F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5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186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4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146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970F-0605-4B8D-B027-9530002B0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69" y="215259"/>
            <a:ext cx="11693769" cy="4320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2B58AD"/>
                </a:solidFill>
                <a:latin typeface="Century Gothic" panose="020B0502020202020204" pitchFamily="34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733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970F-0605-4B8D-B027-9530002B0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631" y="103890"/>
            <a:ext cx="11646877" cy="432000"/>
          </a:xfrm>
        </p:spPr>
        <p:txBody>
          <a:bodyPr>
            <a:noAutofit/>
          </a:bodyPr>
          <a:lstStyle>
            <a:lvl1pPr algn="ctr">
              <a:defRPr sz="2000" b="0">
                <a:solidFill>
                  <a:srgbClr val="2B58AD"/>
                </a:solidFill>
                <a:latin typeface="Century Gothic" panose="020B0502020202020204" pitchFamily="34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</a:t>
            </a:r>
            <a:r>
              <a:rPr lang="en-US" dirty="0"/>
              <a:t>edit Master title style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69631" y="479765"/>
            <a:ext cx="11646877" cy="308172"/>
          </a:xfrm>
        </p:spPr>
        <p:txBody>
          <a:bodyPr>
            <a:noAutofit/>
          </a:bodyPr>
          <a:lstStyle>
            <a:lvl1pPr marL="0" indent="0" algn="ctr">
              <a:buNone/>
              <a:defRPr sz="1400" b="0">
                <a:solidFill>
                  <a:srgbClr val="2B58AD"/>
                </a:solidFill>
                <a:latin typeface="Century Gothic" panose="020B0502020202020204" pitchFamily="34" charset="0"/>
                <a:ea typeface="Roboto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756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34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50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063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683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51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129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561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339330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6C93A-4521-4282-9678-A8FC63C34EF9}" type="datetimeFigureOut">
              <a:rPr lang="en-CA" smtClean="0"/>
              <a:t>2019-05-17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BFAB-84EB-4B8B-848B-5DA05A8EA7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4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8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9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0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3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4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3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4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5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6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567357"/>
            <a:ext cx="7188199" cy="37198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68A63F-CC93-40DB-8E33-3B8038E72EC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950" y="5615427"/>
            <a:ext cx="2236790" cy="914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noFill/>
          <a:ln w="174625" cmpd="thinThick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2400">
                <a:solidFill>
                  <a:srgbClr val="FAFAFA"/>
                </a:solidFill>
                <a:latin typeface="Century Gothic"/>
              </a:rPr>
              <a:t>Česká republika
Reports
</a:t>
            </a:r>
            <a:r>
              <a:rPr sz="1800">
                <a:solidFill>
                  <a:srgbClr val="FAFAFA"/>
                </a:solidFill>
                <a:latin typeface="Century Gothic"/>
              </a:rPr>
              <a:t>Jan - Dec
2020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345079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door-to-groin time - Primární příjem k intervenci MT - Jan-Dec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Parametr medián DOOR-TO-GROIN TIME je čas, který odráží kvalitu nemocničního managementu.</a:t>
            </a:r>
          </a:p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Tento čas musí zahrnovat všechen čas, který uplyne od překročení pacienta prvních dvěří nemocnice až po vpich do třísla.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door-to-groin time - Sekundární příjem k intervenci MT - Jan-Dec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Parametr medián DOOR-TO-GROIN TIME je čas, který odráží kvalitu nemocničního managementu.</a:t>
            </a:r>
          </a:p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Tento čas musí zahrnovat všechen čas, který uplyne od překročení pacienta prvních dvěří nemocnice až po vpich do třísla.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MT na nemocnici - Jan-Dec 2020 (n=1417)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% nezadaných nebo chybně zadaných údajů pro DGT - Jan-Dec 2020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Pacienti, kteří mají nesprávně zadané údaje pro výpočet DTG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0000" y="720000"/>
            <a:ext cx="2880000" cy="144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800"/>
              </a:lnSpc>
            </a:pPr>
            <a:r>
              <a:rPr sz="1000"/>
              <a:t>Údaj DTG je brán jako nesprávný pokud je čas v minutách: </a:t>
            </a:r>
          </a:p>
          <a:p>
            <a:pPr algn="l">
              <a:lnSpc>
                <a:spcPts val="1800"/>
              </a:lnSpc>
            </a:pPr>
            <a:r>
              <a:rPr sz="1000"/>
              <a:t>	a) menší nebo roven 0 nebo</a:t>
            </a:r>
          </a:p>
          <a:p>
            <a:pPr algn="l">
              <a:lnSpc>
                <a:spcPts val="1800"/>
              </a:lnSpc>
            </a:pPr>
            <a:r>
              <a:rPr sz="1000"/>
              <a:t>	b) větší než 700.</a:t>
            </a:r>
          </a:p>
          <a:p>
            <a:pPr algn="l">
              <a:lnSpc>
                <a:spcPts val="1800"/>
              </a:lnSpc>
            </a:pPr>
            <a:r>
              <a:rPr sz="1000"/>
              <a:t>Ve většině případů se jedná o chybu, kdy čas léčby předchází čas hospitalizace.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0000" y="720000"/>
          <a:ext cx="3960000" cy="3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0000"/>
                <a:gridCol w="1980000"/>
              </a:tblGrid>
              <a:tr h="180000">
                <a:tc>
                  <a:txBody>
                    <a:bodyPr/>
                    <a:lstStyle/>
                    <a:p>
                      <a:r>
                        <a:rPr sz="800"/>
                        <a:t>Nemocnice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Subject ID</a:t>
                      </a: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1945236221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3-měsíční mRS - Jan-Dec 2020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% PACIENTŮ S VYPLNĚNOU 3-měsíční mRS - Jan-Dec 2020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DISTRIBUCE HODNOT 3-měsíční mRS - Jan-Dec 2020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door-to-needle time pro intravenózní trombolýzu - Jan-Dec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Parametr medián DOOR-TO-NEEDLE TIME je čas, který odráží kvalitu nemocničního managementu.</a:t>
            </a:r>
          </a:p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Tento čas musí zahrnovat všechen čas, který uplyne od překročení pacienta prvních dvěří nemocnice až po zahájení léčby.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IVT na IC/KCC - Jan-Dec 2020 (n=4661)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viděn naposledy zdráv (=začátek symptomů) - příjezd do nemocnice - Jan-Dec 2020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IVT provedených v jednotlivých krajích - Jan-Dec 2020 (n=4660)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Počet IVT na 100 000 obyvatel jednotlivých krajů - Jan-Dec 2020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% nezadaných nebo chybně zadaných údajů pro DNT - Jan-Dec 2020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Pacienti, kteří mají nesprávně zadané údaje pro výpočet DNT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0000" y="720000"/>
            <a:ext cx="2880000" cy="144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800"/>
              </a:lnSpc>
            </a:pPr>
            <a:r>
              <a:rPr sz="1000"/>
              <a:t>Údaj DTN je brán jako nesprávný pokud je čas v minutách: </a:t>
            </a:r>
          </a:p>
          <a:p>
            <a:pPr algn="l">
              <a:lnSpc>
                <a:spcPts val="1800"/>
              </a:lnSpc>
            </a:pPr>
            <a:r>
              <a:rPr sz="1000"/>
              <a:t>	a) menší nebo roven 0 nebo</a:t>
            </a:r>
          </a:p>
          <a:p>
            <a:pPr algn="l">
              <a:lnSpc>
                <a:spcPts val="1800"/>
              </a:lnSpc>
            </a:pPr>
            <a:r>
              <a:rPr sz="1000"/>
              <a:t>	b) větší než 400.</a:t>
            </a:r>
          </a:p>
          <a:p>
            <a:pPr algn="l">
              <a:lnSpc>
                <a:spcPts val="1800"/>
              </a:lnSpc>
            </a:pPr>
            <a:r>
              <a:rPr sz="1000"/>
              <a:t>Ve většině případů se jedná o chybu, kdy čas léčby předchází čas hospitalizace.</a:t>
            </a:r>
          </a:p>
          <a:p>
            <a:pPr algn="l">
              <a:lnSpc>
                <a:spcPts val="1800"/>
              </a:lnSpc>
            </a:pPr>
            <a:r>
              <a:rPr sz="1000"/>
              <a:t>
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60000" y="720000"/>
          <a:ext cx="3960000" cy="3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0000"/>
                <a:gridCol w="1980000"/>
              </a:tblGrid>
              <a:tr h="13846">
                <a:tc>
                  <a:txBody>
                    <a:bodyPr/>
                    <a:lstStyle/>
                    <a:p>
                      <a:r>
                        <a:rPr sz="800"/>
                        <a:t>Nemocnice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Subject ID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Děčín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66621104DC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Hradec Králové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2933411714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Hradec Králové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243273759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Kladno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ČR_49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Kladno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2000147076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Kladno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KL_51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Kolín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2020-111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Kolín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2020-091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Kolín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2020-079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Kolín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2020-087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Kolín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2020-066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1131030609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1223121680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964942972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Pardubice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1690828676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1945236221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616329091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2422920048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Plzeň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205243886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1091713976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Praha - FN Motol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2869400316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30206442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2347946374</a:t>
                      </a:r>
                    </a:p>
                  </a:txBody>
                  <a:tcPr/>
                </a:tc>
              </a:tr>
              <a:tr h="13846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88201609</a:t>
                      </a:r>
                    </a:p>
                  </a:txBody>
                  <a:tcPr/>
                </a:tc>
              </a:tr>
              <a:tr h="13850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2727958335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00000" y="720000"/>
          <a:ext cx="3960000" cy="3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0000"/>
                <a:gridCol w="1980000"/>
              </a:tblGrid>
              <a:tr h="45000">
                <a:tc>
                  <a:txBody>
                    <a:bodyPr/>
                    <a:lstStyle/>
                    <a:p>
                      <a:r>
                        <a:rPr sz="800"/>
                        <a:t>Nemocnice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Subject ID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421122278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571935595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2440776512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Písek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1700099303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Sokolov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2020035623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322777323</a:t>
                      </a:r>
                    </a:p>
                  </a:txBody>
                  <a:tcPr/>
                </a:tc>
              </a:tr>
              <a:tr h="45000">
                <a:tc>
                  <a:txBody>
                    <a:bodyPr/>
                    <a:lstStyle/>
                    <a:p>
                      <a:r>
                        <a:rPr sz="800"/>
                        <a:t>České Budějovice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800"/>
                        <a:t>1944732967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Medián door-to-groin time - Jan-Dec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92000" y="720000"/>
            <a:ext cx="2880000" cy="180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Parametr medián DOOR-TO-GROIN TIME je čas, který odráží kvalitu nemocničního managementu.</a:t>
            </a:r>
          </a:p>
          <a:p>
            <a:pPr algn="ctr">
              <a:lnSpc>
                <a:spcPts val="1800"/>
              </a:lnSpc>
            </a:pPr>
            <a:r>
              <a:rPr sz="1050">
                <a:latin typeface="Century Gothic"/>
              </a:rPr>
              <a:t>Tento čas musí zahrnovat všechen čas, který uplyne od překročení pacienta prvních dvěří nemocnice až po vpich do třísla.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51999" y="720000"/>
          <a:ext cx="11520000" cy="594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Roboto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Andreea Grecu</dc:creator>
  <cp:lastModifiedBy>Marie Jankůjová</cp:lastModifiedBy>
  <cp:revision>93</cp:revision>
  <dcterms:created xsi:type="dcterms:W3CDTF">2017-03-30T21:51:49Z</dcterms:created>
  <dcterms:modified xsi:type="dcterms:W3CDTF">2019-05-17T09:15:18Z</dcterms:modified>
</cp:coreProperties>
</file>