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lsx" ContentType="application/vnd.openxmlformats-officedocument.spreadsheetml.sheet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rts/chart1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0" r:id="rId2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6F6"/>
    <a:srgbClr val="2B58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63" d="100"/>
          <a:sy n="163" d="100"/>
        </p:scale>
        <p:origin x="150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41" d="100"/>
          <a:sy n="141" d="100"/>
        </p:scale>
        <p:origin x="4590" y="108"/>
      </p:cViewPr>
      <p:guideLst/>
    </p:cSldViewPr>
  </p:notesViewPr>
  <p:gridSpacing cx="76200" cy="76200"/>
</p:viewPr>
</file>

<file path=ppt/_rels/presentation.xml.rels><?xml version='1.0' encoding='UTF-8' standalone='yes'?>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/Relationships>
</file>

<file path=ppt/charts/_rels/chart1.xml.rels><?xml version='1.0' encoding='UTF-8' standalone='yes'?>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10.xml.rels><?xml version='1.0' encoding='UTF-8' standalone='yes'?>
<Relationships xmlns="http://schemas.openxmlformats.org/package/2006/relationships"><Relationship Id="rId1" Type="http://schemas.openxmlformats.org/officeDocument/2006/relationships/package" Target="../embeddings/Microsoft_Excel_Sheet10.xlsx"/></Relationships>
</file>

<file path=ppt/charts/_rels/chart11.xml.rels><?xml version='1.0' encoding='UTF-8' standalone='yes'?>
<Relationships xmlns="http://schemas.openxmlformats.org/package/2006/relationships"><Relationship Id="rId1" Type="http://schemas.openxmlformats.org/officeDocument/2006/relationships/package" Target="../embeddings/Microsoft_Excel_Sheet11.xlsx"/></Relationships>
</file>

<file path=ppt/charts/_rels/chart2.xml.rels><?xml version='1.0' encoding='UTF-8' standalone='yes'?>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3.xml.rels><?xml version='1.0' encoding='UTF-8' standalone='yes'?>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_rels/chart4.xml.rels><?xml version='1.0' encoding='UTF-8' standalone='yes'?>
<Relationships xmlns="http://schemas.openxmlformats.org/package/2006/relationships"><Relationship Id="rId1" Type="http://schemas.openxmlformats.org/officeDocument/2006/relationships/package" Target="../embeddings/Microsoft_Excel_Sheet4.xlsx"/></Relationships>
</file>

<file path=ppt/charts/_rels/chart5.xml.rels><?xml version='1.0' encoding='UTF-8' standalone='yes'?>
<Relationships xmlns="http://schemas.openxmlformats.org/package/2006/relationships"><Relationship Id="rId1" Type="http://schemas.openxmlformats.org/officeDocument/2006/relationships/package" Target="../embeddings/Microsoft_Excel_Sheet5.xlsx"/></Relationships>
</file>

<file path=ppt/charts/_rels/chart6.xml.rels><?xml version='1.0' encoding='UTF-8' standalone='yes'?>
<Relationships xmlns="http://schemas.openxmlformats.org/package/2006/relationships"><Relationship Id="rId1" Type="http://schemas.openxmlformats.org/officeDocument/2006/relationships/package" Target="../embeddings/Microsoft_Excel_Sheet6.xlsx"/></Relationships>
</file>

<file path=ppt/charts/_rels/chart7.xml.rels><?xml version='1.0' encoding='UTF-8' standalone='yes'?>
<Relationships xmlns="http://schemas.openxmlformats.org/package/2006/relationships"><Relationship Id="rId1" Type="http://schemas.openxmlformats.org/officeDocument/2006/relationships/package" Target="../embeddings/Microsoft_Excel_Sheet7.xlsx"/></Relationships>
</file>

<file path=ppt/charts/_rels/chart8.xml.rels><?xml version='1.0' encoding='UTF-8' standalone='yes'?>
<Relationships xmlns="http://schemas.openxmlformats.org/package/2006/relationships"><Relationship Id="rId1" Type="http://schemas.openxmlformats.org/officeDocument/2006/relationships/package" Target="../embeddings/Microsoft_Excel_Sheet8.xlsx"/></Relationships>
</file>

<file path=ppt/charts/_rels/chart9.xml.rels><?xml version='1.0' encoding='UTF-8' standalone='yes'?>
<Relationships xmlns="http://schemas.openxmlformats.org/package/2006/relationships"><Relationship Id="rId1" Type="http://schemas.openxmlformats.org/officeDocument/2006/relationships/package" Target="../embeddings/Microsoft_Excel_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chart>
    <c:plotArea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Median DTN (minutes)</c:v>
                </c:pt>
              </c:strCache>
            </c:strRef>
          </c:tx>
          <c:dPt>
            <c:idx val="0"/>
            <c:spPr>
              <a:solidFill>
                <a:srgbClr val="DC143C"/>
              </a:solidFill>
            </c:spPr>
          </c:dPt>
          <c:dPt>
            <c:idx val="1"/>
            <c:spPr>
              <a:solidFill>
                <a:srgbClr val="DC143C"/>
              </a:solidFill>
            </c:spPr>
          </c:dPt>
          <c:dPt>
            <c:idx val="2"/>
            <c:spPr>
              <a:solidFill>
                <a:srgbClr val="DC143C"/>
              </a:solidFill>
            </c:spPr>
          </c:dPt>
          <c:dPt>
            <c:idx val="3"/>
            <c:spPr>
              <a:solidFill>
                <a:srgbClr val="DC143C"/>
              </a:solidFill>
            </c:spPr>
          </c:dPt>
          <c:dPt>
            <c:idx val="4"/>
            <c:spPr>
              <a:solidFill>
                <a:srgbClr val="DC143C"/>
              </a:solidFill>
            </c:spPr>
          </c:dPt>
          <c:dPt>
            <c:idx val="5"/>
            <c:spPr>
              <a:solidFill>
                <a:srgbClr val="DC143C"/>
              </a:solidFill>
            </c:spPr>
          </c:dPt>
          <c:dPt>
            <c:idx val="6"/>
            <c:spPr>
              <a:solidFill>
                <a:srgbClr val="DC143C"/>
              </a:solidFill>
            </c:spPr>
          </c:dPt>
          <c:dPt>
            <c:idx val="7"/>
            <c:spPr>
              <a:solidFill>
                <a:srgbClr val="DC143C"/>
              </a:solidFill>
            </c:spPr>
          </c:dPt>
          <c:dPt>
            <c:idx val="8"/>
            <c:spPr>
              <a:solidFill>
                <a:srgbClr val="FFC000"/>
              </a:solidFill>
            </c:spPr>
          </c:dPt>
          <c:dPt>
            <c:idx val="9"/>
            <c:spPr>
              <a:solidFill>
                <a:srgbClr val="FFC000"/>
              </a:solidFill>
            </c:spPr>
          </c:dPt>
          <c:dPt>
            <c:idx val="10"/>
            <c:spPr>
              <a:solidFill>
                <a:srgbClr val="FFC000"/>
              </a:solidFill>
            </c:spPr>
          </c:dPt>
          <c:dPt>
            <c:idx val="11"/>
            <c:spPr>
              <a:solidFill>
                <a:srgbClr val="FFC000"/>
              </a:solidFill>
            </c:spPr>
          </c:dPt>
          <c:dPt>
            <c:idx val="12"/>
            <c:spPr>
              <a:solidFill>
                <a:srgbClr val="FFC000"/>
              </a:solidFill>
            </c:spPr>
          </c:dPt>
          <c:dPt>
            <c:idx val="13"/>
            <c:spPr>
              <a:solidFill>
                <a:srgbClr val="FFC000"/>
              </a:solidFill>
            </c:spPr>
          </c:dPt>
          <c:dPt>
            <c:idx val="14"/>
            <c:spPr>
              <a:solidFill>
                <a:srgbClr val="FFC000"/>
              </a:solidFill>
            </c:spPr>
          </c:dPt>
          <c:dPt>
            <c:idx val="15"/>
            <c:spPr>
              <a:solidFill>
                <a:srgbClr val="FFC000"/>
              </a:solidFill>
            </c:spPr>
          </c:dPt>
          <c:dPt>
            <c:idx val="16"/>
            <c:spPr>
              <a:solidFill>
                <a:srgbClr val="FFC000"/>
              </a:solidFill>
            </c:spPr>
          </c:dPt>
          <c:dPt>
            <c:idx val="17"/>
            <c:spPr>
              <a:solidFill>
                <a:srgbClr val="FFC000"/>
              </a:solidFill>
            </c:spPr>
          </c:dPt>
          <c:dPt>
            <c:idx val="18"/>
            <c:spPr>
              <a:solidFill>
                <a:srgbClr val="FFC000"/>
              </a:solidFill>
            </c:spPr>
          </c:dPt>
          <c:dPt>
            <c:idx val="19"/>
            <c:spPr>
              <a:solidFill>
                <a:srgbClr val="FFC000"/>
              </a:solidFill>
            </c:spPr>
          </c:dPt>
          <c:dPt>
            <c:idx val="20"/>
            <c:spPr>
              <a:solidFill>
                <a:srgbClr val="FFC000"/>
              </a:solidFill>
            </c:spPr>
          </c:dPt>
          <c:dPt>
            <c:idx val="21"/>
            <c:spPr>
              <a:solidFill>
                <a:srgbClr val="FFC000"/>
              </a:solidFill>
            </c:spPr>
          </c:dPt>
          <c:dPt>
            <c:idx val="22"/>
            <c:spPr>
              <a:solidFill>
                <a:srgbClr val="FFC000"/>
              </a:solidFill>
            </c:spPr>
          </c:dPt>
          <c:dPt>
            <c:idx val="23"/>
            <c:spPr>
              <a:solidFill>
                <a:srgbClr val="FFC000"/>
              </a:solidFill>
            </c:spPr>
          </c:dPt>
          <c:dPt>
            <c:idx val="24"/>
            <c:spPr>
              <a:solidFill>
                <a:srgbClr val="FFC000"/>
              </a:solidFill>
            </c:spPr>
          </c:dPt>
          <c:dPt>
            <c:idx val="25"/>
            <c:spPr>
              <a:solidFill>
                <a:srgbClr val="FFC000"/>
              </a:solidFill>
            </c:spPr>
          </c:dPt>
          <c:dPt>
            <c:idx val="26"/>
            <c:spPr>
              <a:solidFill>
                <a:srgbClr val="FFC000"/>
              </a:solidFill>
            </c:spPr>
          </c:dPt>
          <c:dPt>
            <c:idx val="27"/>
            <c:spPr>
              <a:solidFill>
                <a:srgbClr val="860000"/>
              </a:solidFill>
            </c:spPr>
          </c:dPt>
          <c:dPt>
            <c:idx val="28"/>
            <c:spPr>
              <a:solidFill>
                <a:srgbClr val="62993E"/>
              </a:solidFill>
            </c:spPr>
          </c:dPt>
          <c:dPt>
            <c:idx val="29"/>
            <c:spPr>
              <a:solidFill>
                <a:srgbClr val="62993E"/>
              </a:solidFill>
            </c:spPr>
          </c:dPt>
          <c:dPt>
            <c:idx val="30"/>
            <c:spPr>
              <a:solidFill>
                <a:srgbClr val="62993E"/>
              </a:solidFill>
            </c:spPr>
          </c:dPt>
          <c:dPt>
            <c:idx val="31"/>
            <c:spPr>
              <a:solidFill>
                <a:srgbClr val="62993E"/>
              </a:solidFill>
            </c:spPr>
          </c:dPt>
          <c:dPt>
            <c:idx val="32"/>
            <c:spPr>
              <a:solidFill>
                <a:srgbClr val="62993E"/>
              </a:solidFill>
            </c:spPr>
          </c:dPt>
          <c:dPt>
            <c:idx val="33"/>
            <c:spPr>
              <a:solidFill>
                <a:srgbClr val="62993E"/>
              </a:solidFill>
            </c:spPr>
          </c:dPt>
          <c:dPt>
            <c:idx val="34"/>
            <c:spPr>
              <a:solidFill>
                <a:srgbClr val="62993E"/>
              </a:solidFill>
            </c:spPr>
          </c:dPt>
          <c:dPt>
            <c:idx val="35"/>
            <c:spPr>
              <a:solidFill>
                <a:srgbClr val="62993E"/>
              </a:solidFill>
            </c:spPr>
          </c:dPt>
          <c:dPt>
            <c:idx val="36"/>
            <c:spPr>
              <a:solidFill>
                <a:srgbClr val="62993E"/>
              </a:solidFill>
            </c:spPr>
          </c:dPt>
          <c:dPt>
            <c:idx val="37"/>
            <c:spPr>
              <a:solidFill>
                <a:srgbClr val="62993E"/>
              </a:solidFill>
            </c:spPr>
          </c:dPt>
          <c:dPt>
            <c:idx val="38"/>
            <c:spPr>
              <a:solidFill>
                <a:srgbClr val="62993E"/>
              </a:solidFill>
            </c:spPr>
          </c:dPt>
          <c:dPt>
            <c:idx val="39"/>
            <c:spPr>
              <a:solidFill>
                <a:srgbClr val="62993E"/>
              </a:solidFill>
            </c:spPr>
          </c:dPt>
          <c:dPt>
            <c:idx val="40"/>
            <c:spPr>
              <a:solidFill>
                <a:srgbClr val="62993E"/>
              </a:solidFill>
            </c:spPr>
          </c:dPt>
          <c:dPt>
            <c:idx val="41"/>
            <c:spPr>
              <a:solidFill>
                <a:srgbClr val="62993E"/>
              </a:solidFill>
            </c:spPr>
          </c:dPt>
          <c:dPt>
            <c:idx val="42"/>
            <c:spPr>
              <a:solidFill>
                <a:srgbClr val="62993E"/>
              </a:solidFill>
            </c:spPr>
          </c:dPt>
          <c:dPt>
            <c:idx val="43"/>
            <c:spPr>
              <a:solidFill>
                <a:srgbClr val="62993E"/>
              </a:solidFill>
            </c:spPr>
          </c:dPt>
          <c:dPt>
            <c:idx val="44"/>
            <c:spPr>
              <a:solidFill>
                <a:srgbClr val="62993E"/>
              </a:solidFill>
            </c:spPr>
          </c:dPt>
          <c:dPt>
            <c:idx val="45"/>
            <c:spPr>
              <a:solidFill>
                <a:srgbClr val="62993E"/>
              </a:solidFill>
            </c:spPr>
          </c:dPt>
          <c:dPt>
            <c:idx val="46"/>
            <c:spPr>
              <a:solidFill>
                <a:srgbClr val="62993E"/>
              </a:solidFill>
            </c:spPr>
          </c:dPt>
          <c:dPt>
            <c:idx val="47"/>
            <c:spPr>
              <a:solidFill>
                <a:srgbClr val="62993E"/>
              </a:solidFill>
            </c:spPr>
          </c:dPt>
          <c:dPt>
            <c:idx val="48"/>
            <c:spPr>
              <a:solidFill>
                <a:srgbClr val="62993E"/>
              </a:solidFill>
            </c:spPr>
          </c:dPt>
          <c:dPt>
            <c:idx val="49"/>
            <c:spPr>
              <a:solidFill>
                <a:srgbClr val="62993E"/>
              </a:solidFill>
            </c:spPr>
          </c:dPt>
          <c:cat>
            <c:strRef>
              <c:f>Sheet1!$A$2:$A$51</c:f>
              <c:strCache>
                <c:ptCount val="50"/>
                <c:pt idx="0">
                  <c:v>Příbram</c:v>
                </c:pt>
                <c:pt idx="1">
                  <c:v>Hořovice</c:v>
                </c:pt>
                <c:pt idx="2">
                  <c:v>Hradec Králové</c:v>
                </c:pt>
                <c:pt idx="3">
                  <c:v>Nový Jičín</c:v>
                </c:pt>
                <c:pt idx="4">
                  <c:v>Třinec</c:v>
                </c:pt>
                <c:pt idx="5">
                  <c:v>Jindřichův Hradec </c:v>
                </c:pt>
                <c:pt idx="6">
                  <c:v>Krnov</c:v>
                </c:pt>
                <c:pt idx="7">
                  <c:v>Sokolov</c:v>
                </c:pt>
                <c:pt idx="8">
                  <c:v>Olomouc</c:v>
                </c:pt>
                <c:pt idx="9">
                  <c:v>Plzeň</c:v>
                </c:pt>
                <c:pt idx="10">
                  <c:v>Nové Město na Moravě</c:v>
                </c:pt>
                <c:pt idx="11">
                  <c:v>Náchod</c:v>
                </c:pt>
                <c:pt idx="12">
                  <c:v>Znojmo</c:v>
                </c:pt>
                <c:pt idx="13">
                  <c:v>Benešov</c:v>
                </c:pt>
                <c:pt idx="14">
                  <c:v>Litoměřice</c:v>
                </c:pt>
                <c:pt idx="15">
                  <c:v>Praha - FN Královské Vinohrady</c:v>
                </c:pt>
                <c:pt idx="16">
                  <c:v>Praha - Thomayerova nemocnice</c:v>
                </c:pt>
                <c:pt idx="17">
                  <c:v>Praha - ÚVN</c:v>
                </c:pt>
                <c:pt idx="18">
                  <c:v>Kladno</c:v>
                </c:pt>
                <c:pt idx="19">
                  <c:v>Ostrava - FN Ostrava</c:v>
                </c:pt>
                <c:pt idx="20">
                  <c:v>Praha - Nemocnice Na Homolce</c:v>
                </c:pt>
                <c:pt idx="21">
                  <c:v>Trutnov</c:v>
                </c:pt>
                <c:pt idx="22">
                  <c:v>Litomyšl</c:v>
                </c:pt>
                <c:pt idx="23">
                  <c:v>Praha - VFN </c:v>
                </c:pt>
                <c:pt idx="24">
                  <c:v>Vyškov</c:v>
                </c:pt>
                <c:pt idx="25">
                  <c:v>Zlín</c:v>
                </c:pt>
                <c:pt idx="26">
                  <c:v>Ostrava - Vítkovice</c:v>
                </c:pt>
                <c:pt idx="27">
                  <c:v>Česká republika</c:v>
                </c:pt>
                <c:pt idx="28">
                  <c:v>Brno - FN u sv. Anny</c:v>
                </c:pt>
                <c:pt idx="29">
                  <c:v>Praha - FN Motol </c:v>
                </c:pt>
                <c:pt idx="30">
                  <c:v>Ostrava - Městská nemocnice</c:v>
                </c:pt>
                <c:pt idx="31">
                  <c:v>Brno - FN Brno</c:v>
                </c:pt>
                <c:pt idx="32">
                  <c:v>Liberec</c:v>
                </c:pt>
                <c:pt idx="33">
                  <c:v>Karviná</c:v>
                </c:pt>
                <c:pt idx="34">
                  <c:v>Mladá Boleslav</c:v>
                </c:pt>
                <c:pt idx="35">
                  <c:v>Uherské Hradiště</c:v>
                </c:pt>
                <c:pt idx="36">
                  <c:v>Kolín</c:v>
                </c:pt>
                <c:pt idx="37">
                  <c:v>Karlovy Vary</c:v>
                </c:pt>
                <c:pt idx="38">
                  <c:v>Česká Lípa</c:v>
                </c:pt>
                <c:pt idx="39">
                  <c:v>Ústí nad Labem </c:v>
                </c:pt>
                <c:pt idx="40">
                  <c:v>Děčín</c:v>
                </c:pt>
                <c:pt idx="41">
                  <c:v>Písek</c:v>
                </c:pt>
                <c:pt idx="42">
                  <c:v>Jihlava </c:v>
                </c:pt>
                <c:pt idx="43">
                  <c:v>Teplice</c:v>
                </c:pt>
                <c:pt idx="44">
                  <c:v>Břeclav</c:v>
                </c:pt>
                <c:pt idx="45">
                  <c:v>Blansko</c:v>
                </c:pt>
                <c:pt idx="46">
                  <c:v>Chomutov</c:v>
                </c:pt>
                <c:pt idx="47">
                  <c:v>České Budějovice</c:v>
                </c:pt>
                <c:pt idx="48">
                  <c:v>Pardubice</c:v>
                </c:pt>
                <c:pt idx="49">
                  <c:v>Prostějov </c:v>
                </c:pt>
              </c:strCache>
            </c:strRef>
          </c:cat>
          <c:val>
            <c:numRef>
              <c:f>Sheet1!$B$2:$B$51</c:f>
              <c:numCache>
                <c:formatCode>General</c:formatCode>
                <c:ptCount val="50"/>
                <c:pt idx="0">
                  <c:v>53.5</c:v>
                </c:pt>
                <c:pt idx="1">
                  <c:v>48.0</c:v>
                </c:pt>
                <c:pt idx="2">
                  <c:v>40.0</c:v>
                </c:pt>
                <c:pt idx="3">
                  <c:v>40.0</c:v>
                </c:pt>
                <c:pt idx="4">
                  <c:v>35.0</c:v>
                </c:pt>
                <c:pt idx="5">
                  <c:v>35.0</c:v>
                </c:pt>
                <c:pt idx="6">
                  <c:v>34.0</c:v>
                </c:pt>
                <c:pt idx="7">
                  <c:v>31.0</c:v>
                </c:pt>
                <c:pt idx="8">
                  <c:v>30.0</c:v>
                </c:pt>
                <c:pt idx="9">
                  <c:v>30.0</c:v>
                </c:pt>
                <c:pt idx="10">
                  <c:v>27.0</c:v>
                </c:pt>
                <c:pt idx="11">
                  <c:v>27.0</c:v>
                </c:pt>
                <c:pt idx="12">
                  <c:v>27.0</c:v>
                </c:pt>
                <c:pt idx="13">
                  <c:v>26.5</c:v>
                </c:pt>
                <c:pt idx="14">
                  <c:v>25.0</c:v>
                </c:pt>
                <c:pt idx="15">
                  <c:v>25.0</c:v>
                </c:pt>
                <c:pt idx="16">
                  <c:v>25.0</c:v>
                </c:pt>
                <c:pt idx="17">
                  <c:v>25.0</c:v>
                </c:pt>
                <c:pt idx="18">
                  <c:v>25.0</c:v>
                </c:pt>
                <c:pt idx="19">
                  <c:v>25.0</c:v>
                </c:pt>
                <c:pt idx="20">
                  <c:v>25.0</c:v>
                </c:pt>
                <c:pt idx="21">
                  <c:v>25.0</c:v>
                </c:pt>
                <c:pt idx="22">
                  <c:v>25.0</c:v>
                </c:pt>
                <c:pt idx="23">
                  <c:v>24.0</c:v>
                </c:pt>
                <c:pt idx="24">
                  <c:v>23.0</c:v>
                </c:pt>
                <c:pt idx="25">
                  <c:v>23.0</c:v>
                </c:pt>
                <c:pt idx="26">
                  <c:v>22.0</c:v>
                </c:pt>
                <c:pt idx="27">
                  <c:v>22.0</c:v>
                </c:pt>
                <c:pt idx="28">
                  <c:v>20.0</c:v>
                </c:pt>
                <c:pt idx="29">
                  <c:v>20.0</c:v>
                </c:pt>
                <c:pt idx="30">
                  <c:v>20.0</c:v>
                </c:pt>
                <c:pt idx="31">
                  <c:v>20.0</c:v>
                </c:pt>
                <c:pt idx="32">
                  <c:v>20.0</c:v>
                </c:pt>
                <c:pt idx="33">
                  <c:v>19.0</c:v>
                </c:pt>
                <c:pt idx="34">
                  <c:v>19.0</c:v>
                </c:pt>
                <c:pt idx="35">
                  <c:v>18.5</c:v>
                </c:pt>
                <c:pt idx="36">
                  <c:v>18.0</c:v>
                </c:pt>
                <c:pt idx="37">
                  <c:v>18.0</c:v>
                </c:pt>
                <c:pt idx="38">
                  <c:v>17.0</c:v>
                </c:pt>
                <c:pt idx="39">
                  <c:v>16.0</c:v>
                </c:pt>
                <c:pt idx="40">
                  <c:v>15.0</c:v>
                </c:pt>
                <c:pt idx="41">
                  <c:v>15.0</c:v>
                </c:pt>
                <c:pt idx="42">
                  <c:v>15.0</c:v>
                </c:pt>
                <c:pt idx="43">
                  <c:v>15.0</c:v>
                </c:pt>
                <c:pt idx="44">
                  <c:v>15.0</c:v>
                </c:pt>
                <c:pt idx="45">
                  <c:v>15.0</c:v>
                </c:pt>
                <c:pt idx="46">
                  <c:v>15.0</c:v>
                </c:pt>
                <c:pt idx="47">
                  <c:v>14.0</c:v>
                </c:pt>
                <c:pt idx="48">
                  <c:v>12.0</c:v>
                </c:pt>
                <c:pt idx="49">
                  <c:v>10.0</c:v>
                </c:pt>
              </c:numCache>
            </c:numRef>
          </c:val>
        </c:ser>
        <c:dLbls>
          <c:txPr>
            <a:bodyPr/>
            <a:lstStyle/>
            <a:p>
              <a:pPr>
                <a:defRPr sz="800" b="1">
                  <a:latin typeface="Century Gothic"/>
                </a:defRPr>
              </a:pPr>
            </a:p>
          </c:txPr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majorTickMark val="none"/>
        <c:minorTickMark val="none"/>
        <c:tickLblPos val="nextTo"/>
        <c:spPr>
          <a:ln>
            <a:solidFill>
              <a:srgbClr val="000000">
                <a:alpha val="0196"/>
              </a:srgbClr>
            </a:solidFill>
          </a:ln>
        </c:spPr>
        <c:txPr>
          <a:bodyPr/>
          <a:lstStyle/>
          <a:p>
            <a:pPr>
              <a:defRPr sz="1000">
                <a:latin typeface="Century Gothic"/>
              </a:defRPr>
            </a:pPr>
          </a:p>
        </c:txPr>
        <c:crossAx val="-2113994440"/>
        <c:crosses val="autoZero"/>
        <c:auto val="1"/>
        <c:lblAlgn val="ctr"/>
        <c:lblOffset val="100"/>
        <c:tickLblSkip val="1"/>
        <c:noMultiLvlLbl val="0"/>
      </c:catAx>
      <c:valAx>
        <c:axId val="-2113994440"/>
        <c:scaling>
          <c:min val="0.0"/>
        </c:scaling>
        <c:delete val="0"/>
        <c:axPos val="b"/>
        <c:title>
          <c:tx>
            <c:rich>
              <a:bodyPr/>
              <a:lstStyle/>
              <a:p>
                <a:pPr>
                  <a:defRPr sz="1000">
                    <a:latin typeface="Century Gothic"/>
                  </a:defRPr>
                </a:pPr>
                <a:r>
                  <a:t>Čas [min]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Century Gothic"/>
              </a:defRPr>
            </a:pPr>
          </a:p>
        </c:txPr>
        <c:crossAx val="-2068027336"/>
        <c:crosses val="autoZero"/>
      </c:valAx>
    </c:plotArea>
    <c:dispBlanksAs val="gap"/>
  </c:chart>
  <c:txPr>
    <a:bodyPr/>
    <a:lstStyle/>
    <a:p>
      <a:pPr>
        <a:defRPr sz="9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chart>
    <c:plotArea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TBY</c:v>
                </c:pt>
              </c:strCache>
            </c:strRef>
          </c:tx>
          <c:dPt>
            <c:idx val="0"/>
            <c:spPr>
              <a:solidFill>
                <a:srgbClr val="2B58AD"/>
              </a:solidFill>
            </c:spPr>
          </c:dPt>
          <c:dPt>
            <c:idx val="1"/>
            <c:spPr>
              <a:solidFill>
                <a:srgbClr val="2B58AD"/>
              </a:solidFill>
            </c:spPr>
          </c:dPt>
          <c:dPt>
            <c:idx val="2"/>
            <c:spPr>
              <a:solidFill>
                <a:srgbClr val="2B58AD"/>
              </a:solidFill>
            </c:spPr>
          </c:dPt>
          <c:dPt>
            <c:idx val="3"/>
            <c:spPr>
              <a:solidFill>
                <a:srgbClr val="2B58AD"/>
              </a:solidFill>
            </c:spPr>
          </c:dPt>
          <c:dPt>
            <c:idx val="4"/>
            <c:spPr>
              <a:solidFill>
                <a:srgbClr val="2B58AD"/>
              </a:solidFill>
            </c:spPr>
          </c:dPt>
          <c:dPt>
            <c:idx val="5"/>
            <c:spPr>
              <a:solidFill>
                <a:srgbClr val="2B58AD"/>
              </a:solidFill>
            </c:spPr>
          </c:dPt>
          <c:dPt>
            <c:idx val="6"/>
            <c:spPr>
              <a:solidFill>
                <a:srgbClr val="2B58AD"/>
              </a:solidFill>
            </c:spPr>
          </c:dPt>
          <c:dPt>
            <c:idx val="7"/>
            <c:spPr>
              <a:solidFill>
                <a:srgbClr val="2B58AD"/>
              </a:solidFill>
            </c:spPr>
          </c:dPt>
          <c:dPt>
            <c:idx val="8"/>
            <c:spPr>
              <a:solidFill>
                <a:srgbClr val="2B58AD"/>
              </a:solidFill>
            </c:spPr>
          </c:dPt>
          <c:dPt>
            <c:idx val="9"/>
            <c:spPr>
              <a:solidFill>
                <a:srgbClr val="2B58AD"/>
              </a:solidFill>
            </c:spPr>
          </c:dPt>
          <c:dPt>
            <c:idx val="10"/>
            <c:spPr>
              <a:solidFill>
                <a:srgbClr val="2B58AD"/>
              </a:solidFill>
            </c:spPr>
          </c:dPt>
          <c:dPt>
            <c:idx val="11"/>
            <c:spPr>
              <a:solidFill>
                <a:srgbClr val="2B58AD"/>
              </a:solidFill>
            </c:spPr>
          </c:dPt>
          <c:dPt>
            <c:idx val="12"/>
            <c:spPr>
              <a:solidFill>
                <a:srgbClr val="2B58AD"/>
              </a:solidFill>
            </c:spPr>
          </c:dPt>
          <c:dPt>
            <c:idx val="13"/>
            <c:spPr>
              <a:solidFill>
                <a:srgbClr val="2B58AD"/>
              </a:solidFill>
            </c:spPr>
          </c:dPt>
          <c:dPt>
            <c:idx val="14"/>
            <c:spPr>
              <a:solidFill>
                <a:srgbClr val="2B58AD"/>
              </a:solidFill>
            </c:spPr>
          </c:dPt>
          <c:cat>
            <c:strRef>
              <c:f>Sheet1!$A$2:$A$16</c:f>
              <c:strCache>
                <c:ptCount val="15"/>
                <c:pt idx="0">
                  <c:v>Praha - VFN </c:v>
                </c:pt>
                <c:pt idx="1">
                  <c:v>Ostrava - Vítkovice</c:v>
                </c:pt>
                <c:pt idx="2">
                  <c:v>Plzeň</c:v>
                </c:pt>
                <c:pt idx="3">
                  <c:v>Praha - FN Královské Vinohrady</c:v>
                </c:pt>
                <c:pt idx="4">
                  <c:v>Liberec</c:v>
                </c:pt>
                <c:pt idx="5">
                  <c:v>Praha - FN Motol </c:v>
                </c:pt>
                <c:pt idx="6">
                  <c:v>Brno - FN Brno</c:v>
                </c:pt>
                <c:pt idx="7">
                  <c:v>Praha - ÚVN</c:v>
                </c:pt>
                <c:pt idx="8">
                  <c:v>České Budějovice</c:v>
                </c:pt>
                <c:pt idx="9">
                  <c:v>Ostrava - FN Ostrava</c:v>
                </c:pt>
                <c:pt idx="10">
                  <c:v>Brno - FN u sv. Anny</c:v>
                </c:pt>
                <c:pt idx="11">
                  <c:v>Praha - Nemocnice Na Homolce</c:v>
                </c:pt>
                <c:pt idx="12">
                  <c:v>Hradec Králové</c:v>
                </c:pt>
                <c:pt idx="13">
                  <c:v>Ústí nad Labem </c:v>
                </c:pt>
                <c:pt idx="14">
                  <c:v>Olomouc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32</c:v>
                </c:pt>
                <c:pt idx="1">
                  <c:v>36</c:v>
                </c:pt>
                <c:pt idx="2">
                  <c:v>40</c:v>
                </c:pt>
                <c:pt idx="3">
                  <c:v>40</c:v>
                </c:pt>
                <c:pt idx="4">
                  <c:v>68</c:v>
                </c:pt>
                <c:pt idx="5">
                  <c:v>71</c:v>
                </c:pt>
                <c:pt idx="6">
                  <c:v>87</c:v>
                </c:pt>
                <c:pt idx="7">
                  <c:v>88</c:v>
                </c:pt>
                <c:pt idx="8">
                  <c:v>92</c:v>
                </c:pt>
                <c:pt idx="9">
                  <c:v>104</c:v>
                </c:pt>
                <c:pt idx="10">
                  <c:v>118</c:v>
                </c:pt>
                <c:pt idx="11">
                  <c:v>119</c:v>
                </c:pt>
                <c:pt idx="12">
                  <c:v>130</c:v>
                </c:pt>
                <c:pt idx="13">
                  <c:v>173</c:v>
                </c:pt>
                <c:pt idx="14">
                  <c:v>177</c:v>
                </c:pt>
              </c:numCache>
            </c:numRef>
          </c:val>
        </c:ser>
        <c:dLbls>
          <c:txPr>
            <a:bodyPr/>
            <a:lstStyle/>
            <a:p>
              <a:pPr>
                <a:defRPr sz="1100" b="1">
                  <a:latin typeface="Century Gothic"/>
                </a:defRPr>
              </a:pPr>
            </a:p>
          </c:txPr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majorTickMark val="none"/>
        <c:minorTickMark val="none"/>
        <c:tickLblPos val="nextTo"/>
        <c:spPr>
          <a:ln>
            <a:solidFill>
              <a:srgbClr val="000000">
                <a:alpha val="0196"/>
              </a:srgbClr>
            </a:solidFill>
          </a:ln>
        </c:spPr>
        <c:txPr>
          <a:bodyPr/>
          <a:lstStyle/>
          <a:p>
            <a:pPr>
              <a:defRPr sz="1100">
                <a:latin typeface="Century Gothic"/>
              </a:defRPr>
            </a:pPr>
          </a:p>
        </c:txPr>
        <c:crossAx val="-2113994440"/>
        <c:crosses val="autoZero"/>
        <c:auto val="1"/>
        <c:lblAlgn val="ctr"/>
        <c:lblOffset val="100"/>
        <c:tickLblSkip val="1"/>
        <c:noMultiLvlLbl val="0"/>
      </c:catAx>
      <c:valAx>
        <c:axId val="-2113994440"/>
        <c:scaling>
          <c:min val="0.0"/>
        </c:scaling>
        <c:delete val="0"/>
        <c:axPos val="b"/>
        <c:title>
          <c:tx>
            <c:rich>
              <a:bodyPr/>
              <a:lstStyle/>
              <a:p>
                <a:pPr>
                  <a:defRPr sz="1100">
                    <a:latin typeface="Century Gothic"/>
                  </a:defRPr>
                </a:pPr>
                <a:r>
                  <a:t>Počet MT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Century Gothic"/>
              </a:defRPr>
            </a:pPr>
          </a:p>
        </c:txPr>
        <c:crossAx val="-2068027336"/>
        <c:crosses val="autoZero"/>
      </c:valAx>
    </c:plotArea>
    <c:dispBlanksAs val="gap"/>
  </c:chart>
  <c:txPr>
    <a:bodyPr/>
    <a:lstStyle/>
    <a:p>
      <a:pPr>
        <a:defRPr sz="9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chart>
    <c:plotArea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 incorrect TBY times</c:v>
                </c:pt>
              </c:strCache>
            </c:strRef>
          </c:tx>
          <c:dPt>
            <c:idx val="0"/>
            <c:spPr>
              <a:solidFill>
                <a:srgbClr val="DC143C"/>
              </a:solidFill>
            </c:spPr>
          </c:dPt>
          <c:dPt>
            <c:idx val="1"/>
            <c:spPr>
              <a:solidFill>
                <a:srgbClr val="DC143C"/>
              </a:solidFill>
            </c:spPr>
          </c:dPt>
          <c:dPt>
            <c:idx val="2"/>
            <c:spPr>
              <a:solidFill>
                <a:srgbClr val="DC143C"/>
              </a:solidFill>
            </c:spPr>
          </c:dPt>
          <c:dPt>
            <c:idx val="3"/>
            <c:spPr>
              <a:solidFill>
                <a:srgbClr val="DC143C"/>
              </a:solidFill>
            </c:spPr>
          </c:dPt>
          <c:dPt>
            <c:idx val="4"/>
            <c:spPr>
              <a:solidFill>
                <a:srgbClr val="860000"/>
              </a:solidFill>
            </c:spPr>
          </c:dPt>
          <c:dPt>
            <c:idx val="5"/>
            <c:spPr>
              <a:solidFill>
                <a:srgbClr val="DC143C"/>
              </a:solidFill>
            </c:spPr>
          </c:dPt>
          <c:dPt>
            <c:idx val="6"/>
            <c:spPr>
              <a:solidFill>
                <a:srgbClr val="DC143C"/>
              </a:solidFill>
            </c:spPr>
          </c:dPt>
          <c:dPt>
            <c:idx val="7"/>
            <c:spPr>
              <a:solidFill>
                <a:srgbClr val="DC143C"/>
              </a:solidFill>
            </c:spPr>
          </c:dPt>
          <c:dPt>
            <c:idx val="8"/>
            <c:spPr>
              <a:solidFill>
                <a:srgbClr val="DC143C"/>
              </a:solidFill>
            </c:spPr>
          </c:dPt>
          <c:dPt>
            <c:idx val="9"/>
            <c:spPr>
              <a:solidFill>
                <a:srgbClr val="DC143C"/>
              </a:solidFill>
            </c:spPr>
          </c:dPt>
          <c:dPt>
            <c:idx val="10"/>
            <c:spPr>
              <a:solidFill>
                <a:srgbClr val="DC143C"/>
              </a:solidFill>
            </c:spPr>
          </c:dPt>
          <c:dPt>
            <c:idx val="11"/>
            <c:spPr>
              <a:solidFill>
                <a:srgbClr val="DC143C"/>
              </a:solidFill>
            </c:spPr>
          </c:dPt>
          <c:dPt>
            <c:idx val="12"/>
            <c:spPr>
              <a:solidFill>
                <a:srgbClr val="DC143C"/>
              </a:solidFill>
            </c:spPr>
          </c:dPt>
          <c:dPt>
            <c:idx val="13"/>
            <c:spPr>
              <a:solidFill>
                <a:srgbClr val="DC143C"/>
              </a:solidFill>
            </c:spPr>
          </c:dPt>
          <c:dPt>
            <c:idx val="14"/>
            <c:spPr>
              <a:solidFill>
                <a:srgbClr val="DC143C"/>
              </a:solidFill>
            </c:spPr>
          </c:dPt>
          <c:dPt>
            <c:idx val="15"/>
            <c:spPr>
              <a:solidFill>
                <a:srgbClr val="DC143C"/>
              </a:solidFill>
            </c:spPr>
          </c:dPt>
          <c:cat>
            <c:strRef>
              <c:f>Sheet1!$A$2:$A$17</c:f>
              <c:strCache>
                <c:ptCount val="16"/>
                <c:pt idx="0">
                  <c:v>Praha - FN Motol </c:v>
                </c:pt>
                <c:pt idx="1">
                  <c:v>Olomouc</c:v>
                </c:pt>
                <c:pt idx="2">
                  <c:v>Brno - FN Brno</c:v>
                </c:pt>
                <c:pt idx="3">
                  <c:v>Ústí nad Labem </c:v>
                </c:pt>
                <c:pt idx="4">
                  <c:v>Česká republika</c:v>
                </c:pt>
                <c:pt idx="5">
                  <c:v>České Budějovice</c:v>
                </c:pt>
                <c:pt idx="6">
                  <c:v>Ostrava - FN Ostrava</c:v>
                </c:pt>
                <c:pt idx="7">
                  <c:v>Praha - VFN </c:v>
                </c:pt>
                <c:pt idx="8">
                  <c:v>Praha - Nemocnice Na Homolce</c:v>
                </c:pt>
                <c:pt idx="9">
                  <c:v>Brno - FN u sv. Anny</c:v>
                </c:pt>
                <c:pt idx="10">
                  <c:v>Hradec Králové</c:v>
                </c:pt>
                <c:pt idx="11">
                  <c:v>Plzeň</c:v>
                </c:pt>
                <c:pt idx="12">
                  <c:v>Liberec</c:v>
                </c:pt>
                <c:pt idx="13">
                  <c:v>Praha - FN Královské Vinohrady</c:v>
                </c:pt>
                <c:pt idx="14">
                  <c:v>Praha - ÚVN</c:v>
                </c:pt>
                <c:pt idx="15">
                  <c:v>Ostrava - Vítkovice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2.82</c:v>
                </c:pt>
                <c:pt idx="1">
                  <c:v>1.69</c:v>
                </c:pt>
                <c:pt idx="2">
                  <c:v>1.15</c:v>
                </c:pt>
                <c:pt idx="3">
                  <c:v>0.58</c:v>
                </c:pt>
                <c:pt idx="4">
                  <c:v>0.5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</c:numCache>
            </c:numRef>
          </c:val>
        </c:ser>
        <c:dLbls>
          <c:txPr>
            <a:bodyPr/>
            <a:lstStyle/>
            <a:p>
              <a:pPr>
                <a:defRPr sz="800" b="1">
                  <a:latin typeface="Century Gothic"/>
                </a:defRPr>
              </a:pPr>
            </a:p>
          </c:txPr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majorTickMark val="none"/>
        <c:minorTickMark val="none"/>
        <c:tickLblPos val="nextTo"/>
        <c:spPr>
          <a:ln>
            <a:solidFill>
              <a:srgbClr val="000000">
                <a:alpha val="0196"/>
              </a:srgbClr>
            </a:solidFill>
          </a:ln>
        </c:spPr>
        <c:txPr>
          <a:bodyPr/>
          <a:lstStyle/>
          <a:p>
            <a:pPr>
              <a:defRPr sz="1000">
                <a:latin typeface="Century Gothic"/>
              </a:defRPr>
            </a:pPr>
          </a:p>
        </c:txPr>
        <c:crossAx val="-2113994440"/>
        <c:crosses val="autoZero"/>
        <c:auto val="1"/>
        <c:lblAlgn val="ctr"/>
        <c:lblOffset val="100"/>
        <c:tickLblSkip val="1"/>
        <c:noMultiLvlLbl val="0"/>
      </c:catAx>
      <c:valAx>
        <c:axId val="-2113994440"/>
        <c:scaling>
          <c:max val="100.0"/>
          <c:min val="0.0"/>
        </c:scaling>
        <c:delete val="0"/>
        <c:axPos val="b"/>
        <c:title>
          <c:tx>
            <c:rich>
              <a:bodyPr/>
              <a:lstStyle/>
              <a:p>
                <a:pPr>
                  <a:defRPr sz="1000">
                    <a:latin typeface="Century Gothic"/>
                  </a:defRPr>
                </a:pPr>
                <a:r>
                  <a:t>Procento [%]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Century Gothic"/>
              </a:defRPr>
            </a:pPr>
          </a:p>
        </c:txPr>
        <c:crossAx val="-2068027336"/>
        <c:crosses val="autoZero"/>
      </c:valAx>
    </c:plotArea>
    <c:dispBlanksAs val="gap"/>
  </c:chart>
  <c:txPr>
    <a:bodyPr/>
    <a:lstStyle/>
    <a:p>
      <a:pPr>
        <a:defRPr sz="9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chart>
    <c:plotArea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patients undergone IVT</c:v>
                </c:pt>
              </c:strCache>
            </c:strRef>
          </c:tx>
          <c:dPt>
            <c:idx val="0"/>
            <c:spPr>
              <a:solidFill>
                <a:srgbClr val="2B58AD"/>
              </a:solidFill>
            </c:spPr>
          </c:dPt>
          <c:dPt>
            <c:idx val="1"/>
            <c:spPr>
              <a:solidFill>
                <a:srgbClr val="2B58AD"/>
              </a:solidFill>
            </c:spPr>
          </c:dPt>
          <c:dPt>
            <c:idx val="2"/>
            <c:spPr>
              <a:solidFill>
                <a:srgbClr val="2B58AD"/>
              </a:solidFill>
            </c:spPr>
          </c:dPt>
          <c:dPt>
            <c:idx val="3"/>
            <c:spPr>
              <a:solidFill>
                <a:srgbClr val="2B58AD"/>
              </a:solidFill>
            </c:spPr>
          </c:dPt>
          <c:dPt>
            <c:idx val="4"/>
            <c:spPr>
              <a:solidFill>
                <a:srgbClr val="2B58AD"/>
              </a:solidFill>
            </c:spPr>
          </c:dPt>
          <c:dPt>
            <c:idx val="5"/>
            <c:spPr>
              <a:solidFill>
                <a:srgbClr val="2B58AD"/>
              </a:solidFill>
            </c:spPr>
          </c:dPt>
          <c:dPt>
            <c:idx val="6"/>
            <c:spPr>
              <a:solidFill>
                <a:srgbClr val="2B58AD"/>
              </a:solidFill>
            </c:spPr>
          </c:dPt>
          <c:dPt>
            <c:idx val="7"/>
            <c:spPr>
              <a:solidFill>
                <a:srgbClr val="2B58AD"/>
              </a:solidFill>
            </c:spPr>
          </c:dPt>
          <c:dPt>
            <c:idx val="8"/>
            <c:spPr>
              <a:solidFill>
                <a:srgbClr val="2B58AD"/>
              </a:solidFill>
            </c:spPr>
          </c:dPt>
          <c:dPt>
            <c:idx val="9"/>
            <c:spPr>
              <a:solidFill>
                <a:srgbClr val="2B58AD"/>
              </a:solidFill>
            </c:spPr>
          </c:dPt>
          <c:dPt>
            <c:idx val="10"/>
            <c:spPr>
              <a:solidFill>
                <a:srgbClr val="2B58AD"/>
              </a:solidFill>
            </c:spPr>
          </c:dPt>
          <c:dPt>
            <c:idx val="11"/>
            <c:spPr>
              <a:solidFill>
                <a:srgbClr val="2B58AD"/>
              </a:solidFill>
            </c:spPr>
          </c:dPt>
          <c:dPt>
            <c:idx val="12"/>
            <c:spPr>
              <a:solidFill>
                <a:srgbClr val="2B58AD"/>
              </a:solidFill>
            </c:spPr>
          </c:dPt>
          <c:dPt>
            <c:idx val="13"/>
            <c:spPr>
              <a:solidFill>
                <a:srgbClr val="2B58AD"/>
              </a:solidFill>
            </c:spPr>
          </c:dPt>
          <c:dPt>
            <c:idx val="14"/>
            <c:spPr>
              <a:solidFill>
                <a:srgbClr val="2B58AD"/>
              </a:solidFill>
            </c:spPr>
          </c:dPt>
          <c:dPt>
            <c:idx val="15"/>
            <c:spPr>
              <a:solidFill>
                <a:srgbClr val="2B58AD"/>
              </a:solidFill>
            </c:spPr>
          </c:dPt>
          <c:dPt>
            <c:idx val="16"/>
            <c:spPr>
              <a:solidFill>
                <a:srgbClr val="2B58AD"/>
              </a:solidFill>
            </c:spPr>
          </c:dPt>
          <c:dPt>
            <c:idx val="17"/>
            <c:spPr>
              <a:solidFill>
                <a:srgbClr val="2B58AD"/>
              </a:solidFill>
            </c:spPr>
          </c:dPt>
          <c:dPt>
            <c:idx val="18"/>
            <c:spPr>
              <a:solidFill>
                <a:srgbClr val="2B58AD"/>
              </a:solidFill>
            </c:spPr>
          </c:dPt>
          <c:dPt>
            <c:idx val="19"/>
            <c:spPr>
              <a:solidFill>
                <a:srgbClr val="2B58AD"/>
              </a:solidFill>
            </c:spPr>
          </c:dPt>
          <c:dPt>
            <c:idx val="20"/>
            <c:spPr>
              <a:solidFill>
                <a:srgbClr val="2B58AD"/>
              </a:solidFill>
            </c:spPr>
          </c:dPt>
          <c:dPt>
            <c:idx val="21"/>
            <c:spPr>
              <a:solidFill>
                <a:srgbClr val="2B58AD"/>
              </a:solidFill>
            </c:spPr>
          </c:dPt>
          <c:dPt>
            <c:idx val="22"/>
            <c:spPr>
              <a:solidFill>
                <a:srgbClr val="2B58AD"/>
              </a:solidFill>
            </c:spPr>
          </c:dPt>
          <c:dPt>
            <c:idx val="23"/>
            <c:spPr>
              <a:solidFill>
                <a:srgbClr val="2B58AD"/>
              </a:solidFill>
            </c:spPr>
          </c:dPt>
          <c:dPt>
            <c:idx val="24"/>
            <c:spPr>
              <a:solidFill>
                <a:srgbClr val="2B58AD"/>
              </a:solidFill>
            </c:spPr>
          </c:dPt>
          <c:dPt>
            <c:idx val="25"/>
            <c:spPr>
              <a:solidFill>
                <a:srgbClr val="2B58AD"/>
              </a:solidFill>
            </c:spPr>
          </c:dPt>
          <c:dPt>
            <c:idx val="26"/>
            <c:spPr>
              <a:solidFill>
                <a:srgbClr val="2B58AD"/>
              </a:solidFill>
            </c:spPr>
          </c:dPt>
          <c:dPt>
            <c:idx val="27"/>
            <c:spPr>
              <a:solidFill>
                <a:srgbClr val="860000"/>
              </a:solidFill>
            </c:spPr>
          </c:dPt>
          <c:dPt>
            <c:idx val="28"/>
            <c:spPr>
              <a:solidFill>
                <a:srgbClr val="2B58AD"/>
              </a:solidFill>
            </c:spPr>
          </c:dPt>
          <c:dPt>
            <c:idx val="29"/>
            <c:spPr>
              <a:solidFill>
                <a:srgbClr val="2B58AD"/>
              </a:solidFill>
            </c:spPr>
          </c:dPt>
          <c:dPt>
            <c:idx val="30"/>
            <c:spPr>
              <a:solidFill>
                <a:srgbClr val="2B58AD"/>
              </a:solidFill>
            </c:spPr>
          </c:dPt>
          <c:dPt>
            <c:idx val="31"/>
            <c:spPr>
              <a:solidFill>
                <a:srgbClr val="2B58AD"/>
              </a:solidFill>
            </c:spPr>
          </c:dPt>
          <c:dPt>
            <c:idx val="32"/>
            <c:spPr>
              <a:solidFill>
                <a:srgbClr val="2B58AD"/>
              </a:solidFill>
            </c:spPr>
          </c:dPt>
          <c:dPt>
            <c:idx val="33"/>
            <c:spPr>
              <a:solidFill>
                <a:srgbClr val="2B58AD"/>
              </a:solidFill>
            </c:spPr>
          </c:dPt>
          <c:dPt>
            <c:idx val="34"/>
            <c:spPr>
              <a:solidFill>
                <a:srgbClr val="2B58AD"/>
              </a:solidFill>
            </c:spPr>
          </c:dPt>
          <c:dPt>
            <c:idx val="35"/>
            <c:spPr>
              <a:solidFill>
                <a:srgbClr val="2B58AD"/>
              </a:solidFill>
            </c:spPr>
          </c:dPt>
          <c:dPt>
            <c:idx val="36"/>
            <c:spPr>
              <a:solidFill>
                <a:srgbClr val="2B58AD"/>
              </a:solidFill>
            </c:spPr>
          </c:dPt>
          <c:dPt>
            <c:idx val="37"/>
            <c:spPr>
              <a:solidFill>
                <a:srgbClr val="2B58AD"/>
              </a:solidFill>
            </c:spPr>
          </c:dPt>
          <c:dPt>
            <c:idx val="38"/>
            <c:spPr>
              <a:solidFill>
                <a:srgbClr val="2B58AD"/>
              </a:solidFill>
            </c:spPr>
          </c:dPt>
          <c:dPt>
            <c:idx val="39"/>
            <c:spPr>
              <a:solidFill>
                <a:srgbClr val="2B58AD"/>
              </a:solidFill>
            </c:spPr>
          </c:dPt>
          <c:dPt>
            <c:idx val="40"/>
            <c:spPr>
              <a:solidFill>
                <a:srgbClr val="2B58AD"/>
              </a:solidFill>
            </c:spPr>
          </c:dPt>
          <c:dPt>
            <c:idx val="41"/>
            <c:spPr>
              <a:solidFill>
                <a:srgbClr val="2B58AD"/>
              </a:solidFill>
            </c:spPr>
          </c:dPt>
          <c:dPt>
            <c:idx val="42"/>
            <c:spPr>
              <a:solidFill>
                <a:srgbClr val="2B58AD"/>
              </a:solidFill>
            </c:spPr>
          </c:dPt>
          <c:dPt>
            <c:idx val="43"/>
            <c:spPr>
              <a:solidFill>
                <a:srgbClr val="2B58AD"/>
              </a:solidFill>
            </c:spPr>
          </c:dPt>
          <c:dPt>
            <c:idx val="44"/>
            <c:spPr>
              <a:solidFill>
                <a:srgbClr val="2B58AD"/>
              </a:solidFill>
            </c:spPr>
          </c:dPt>
          <c:dPt>
            <c:idx val="45"/>
            <c:spPr>
              <a:solidFill>
                <a:srgbClr val="2B58AD"/>
              </a:solidFill>
            </c:spPr>
          </c:dPt>
          <c:dPt>
            <c:idx val="46"/>
            <c:spPr>
              <a:solidFill>
                <a:srgbClr val="2B58AD"/>
              </a:solidFill>
            </c:spPr>
          </c:dPt>
          <c:dPt>
            <c:idx val="47"/>
            <c:spPr>
              <a:solidFill>
                <a:srgbClr val="2B58AD"/>
              </a:solidFill>
            </c:spPr>
          </c:dPt>
          <c:dPt>
            <c:idx val="48"/>
            <c:spPr>
              <a:solidFill>
                <a:srgbClr val="2B58AD"/>
              </a:solidFill>
            </c:spPr>
          </c:dPt>
          <c:dPt>
            <c:idx val="49"/>
            <c:spPr>
              <a:solidFill>
                <a:srgbClr val="2B58AD"/>
              </a:solidFill>
            </c:spPr>
          </c:dPt>
          <c:cat>
            <c:strRef>
              <c:f>Sheet1!$A$2:$A$51</c:f>
              <c:strCache>
                <c:ptCount val="50"/>
                <c:pt idx="0">
                  <c:v>Jindřichův Hradec </c:v>
                </c:pt>
                <c:pt idx="1">
                  <c:v>Hořovice</c:v>
                </c:pt>
                <c:pt idx="2">
                  <c:v>Trutnov</c:v>
                </c:pt>
                <c:pt idx="3">
                  <c:v>Nový Jičín</c:v>
                </c:pt>
                <c:pt idx="4">
                  <c:v>Znojmo</c:v>
                </c:pt>
                <c:pt idx="5">
                  <c:v>Příbram</c:v>
                </c:pt>
                <c:pt idx="6">
                  <c:v>Prostějov </c:v>
                </c:pt>
                <c:pt idx="7">
                  <c:v>Praha - Thomayerova nemocnice</c:v>
                </c:pt>
                <c:pt idx="8">
                  <c:v>Náchod</c:v>
                </c:pt>
                <c:pt idx="9">
                  <c:v>Benešov</c:v>
                </c:pt>
                <c:pt idx="10">
                  <c:v>Česká Lípa</c:v>
                </c:pt>
                <c:pt idx="11">
                  <c:v>Nové Město na Moravě</c:v>
                </c:pt>
                <c:pt idx="12">
                  <c:v>Vyškov</c:v>
                </c:pt>
                <c:pt idx="13">
                  <c:v>Třinec</c:v>
                </c:pt>
                <c:pt idx="14">
                  <c:v>Litomyšl</c:v>
                </c:pt>
                <c:pt idx="15">
                  <c:v>Karviná</c:v>
                </c:pt>
                <c:pt idx="16">
                  <c:v>Krnov</c:v>
                </c:pt>
                <c:pt idx="17">
                  <c:v>Písek</c:v>
                </c:pt>
                <c:pt idx="18">
                  <c:v>Pardubice</c:v>
                </c:pt>
                <c:pt idx="19">
                  <c:v>Litoměřice</c:v>
                </c:pt>
                <c:pt idx="20">
                  <c:v>Blansko</c:v>
                </c:pt>
                <c:pt idx="21">
                  <c:v>Uherské Hradiště</c:v>
                </c:pt>
                <c:pt idx="22">
                  <c:v>Sokolov</c:v>
                </c:pt>
                <c:pt idx="23">
                  <c:v>Děčín</c:v>
                </c:pt>
                <c:pt idx="24">
                  <c:v>Kladno</c:v>
                </c:pt>
                <c:pt idx="25">
                  <c:v>Mladá Boleslav</c:v>
                </c:pt>
                <c:pt idx="26">
                  <c:v>Břeclav</c:v>
                </c:pt>
                <c:pt idx="27">
                  <c:v>Česká republika</c:v>
                </c:pt>
                <c:pt idx="28">
                  <c:v>Jihlava </c:v>
                </c:pt>
                <c:pt idx="29">
                  <c:v>Brno - FN u sv. Anny</c:v>
                </c:pt>
                <c:pt idx="30">
                  <c:v>Praha - FN Královské Vinohrady</c:v>
                </c:pt>
                <c:pt idx="31">
                  <c:v>Hradec Králové</c:v>
                </c:pt>
                <c:pt idx="32">
                  <c:v>Zlín</c:v>
                </c:pt>
                <c:pt idx="33">
                  <c:v>Ostrava - Vítkovice</c:v>
                </c:pt>
                <c:pt idx="34">
                  <c:v>Ostrava - Městská nemocnice</c:v>
                </c:pt>
                <c:pt idx="35">
                  <c:v>Kolín</c:v>
                </c:pt>
                <c:pt idx="36">
                  <c:v>Karlovy Vary</c:v>
                </c:pt>
                <c:pt idx="37">
                  <c:v>Praha - VFN </c:v>
                </c:pt>
                <c:pt idx="38">
                  <c:v>Praha - ÚVN</c:v>
                </c:pt>
                <c:pt idx="39">
                  <c:v>Chomutov</c:v>
                </c:pt>
                <c:pt idx="40">
                  <c:v>Praha - Nemocnice Na Homolce</c:v>
                </c:pt>
                <c:pt idx="41">
                  <c:v>Brno - FN Brno</c:v>
                </c:pt>
                <c:pt idx="42">
                  <c:v>Ústí nad Labem </c:v>
                </c:pt>
                <c:pt idx="43">
                  <c:v>Ostrava - FN Ostrava</c:v>
                </c:pt>
                <c:pt idx="44">
                  <c:v>Teplice</c:v>
                </c:pt>
                <c:pt idx="45">
                  <c:v>Praha - FN Motol </c:v>
                </c:pt>
                <c:pt idx="46">
                  <c:v>Liberec</c:v>
                </c:pt>
                <c:pt idx="47">
                  <c:v>Olomouc</c:v>
                </c:pt>
                <c:pt idx="48">
                  <c:v>Plzeň</c:v>
                </c:pt>
                <c:pt idx="49">
                  <c:v>České Budějovice</c:v>
                </c:pt>
              </c:strCache>
            </c:strRef>
          </c:cat>
          <c:val>
            <c:numRef>
              <c:f>Sheet1!$B$2:$B$51</c:f>
              <c:numCache>
                <c:formatCode>General</c:formatCode>
                <c:ptCount val="50"/>
                <c:pt idx="0">
                  <c:v>7</c:v>
                </c:pt>
                <c:pt idx="1">
                  <c:v>21</c:v>
                </c:pt>
                <c:pt idx="2">
                  <c:v>23</c:v>
                </c:pt>
                <c:pt idx="3">
                  <c:v>24</c:v>
                </c:pt>
                <c:pt idx="4">
                  <c:v>25</c:v>
                </c:pt>
                <c:pt idx="5">
                  <c:v>30</c:v>
                </c:pt>
                <c:pt idx="6">
                  <c:v>43</c:v>
                </c:pt>
                <c:pt idx="7">
                  <c:v>45</c:v>
                </c:pt>
                <c:pt idx="8">
                  <c:v>45</c:v>
                </c:pt>
                <c:pt idx="9">
                  <c:v>49</c:v>
                </c:pt>
                <c:pt idx="10">
                  <c:v>49</c:v>
                </c:pt>
                <c:pt idx="11">
                  <c:v>49</c:v>
                </c:pt>
                <c:pt idx="12">
                  <c:v>49</c:v>
                </c:pt>
                <c:pt idx="13">
                  <c:v>61</c:v>
                </c:pt>
                <c:pt idx="14">
                  <c:v>62</c:v>
                </c:pt>
                <c:pt idx="15">
                  <c:v>70</c:v>
                </c:pt>
                <c:pt idx="16">
                  <c:v>76</c:v>
                </c:pt>
                <c:pt idx="17">
                  <c:v>76</c:v>
                </c:pt>
                <c:pt idx="18">
                  <c:v>76</c:v>
                </c:pt>
                <c:pt idx="19">
                  <c:v>76</c:v>
                </c:pt>
                <c:pt idx="20">
                  <c:v>83</c:v>
                </c:pt>
                <c:pt idx="21">
                  <c:v>84</c:v>
                </c:pt>
                <c:pt idx="22">
                  <c:v>86</c:v>
                </c:pt>
                <c:pt idx="23">
                  <c:v>91</c:v>
                </c:pt>
                <c:pt idx="24">
                  <c:v>91</c:v>
                </c:pt>
                <c:pt idx="25">
                  <c:v>91</c:v>
                </c:pt>
                <c:pt idx="26">
                  <c:v>99</c:v>
                </c:pt>
                <c:pt idx="27">
                  <c:v>99</c:v>
                </c:pt>
                <c:pt idx="28">
                  <c:v>100</c:v>
                </c:pt>
                <c:pt idx="29">
                  <c:v>106</c:v>
                </c:pt>
                <c:pt idx="30">
                  <c:v>108</c:v>
                </c:pt>
                <c:pt idx="31">
                  <c:v>109</c:v>
                </c:pt>
                <c:pt idx="32">
                  <c:v>111</c:v>
                </c:pt>
                <c:pt idx="33">
                  <c:v>111</c:v>
                </c:pt>
                <c:pt idx="34">
                  <c:v>112</c:v>
                </c:pt>
                <c:pt idx="35">
                  <c:v>113</c:v>
                </c:pt>
                <c:pt idx="36">
                  <c:v>120</c:v>
                </c:pt>
                <c:pt idx="37">
                  <c:v>121</c:v>
                </c:pt>
                <c:pt idx="38">
                  <c:v>122</c:v>
                </c:pt>
                <c:pt idx="39">
                  <c:v>126</c:v>
                </c:pt>
                <c:pt idx="40">
                  <c:v>134</c:v>
                </c:pt>
                <c:pt idx="41">
                  <c:v>136</c:v>
                </c:pt>
                <c:pt idx="42">
                  <c:v>157</c:v>
                </c:pt>
                <c:pt idx="43">
                  <c:v>160</c:v>
                </c:pt>
                <c:pt idx="44">
                  <c:v>166</c:v>
                </c:pt>
                <c:pt idx="45">
                  <c:v>180</c:v>
                </c:pt>
                <c:pt idx="46">
                  <c:v>194</c:v>
                </c:pt>
                <c:pt idx="47">
                  <c:v>221</c:v>
                </c:pt>
                <c:pt idx="48">
                  <c:v>268</c:v>
                </c:pt>
                <c:pt idx="49">
                  <c:v>316</c:v>
                </c:pt>
              </c:numCache>
            </c:numRef>
          </c:val>
        </c:ser>
        <c:dLbls>
          <c:txPr>
            <a:bodyPr/>
            <a:lstStyle/>
            <a:p>
              <a:pPr>
                <a:defRPr sz="800" b="1">
                  <a:latin typeface="Century Gothic"/>
                </a:defRPr>
              </a:pPr>
            </a:p>
          </c:txPr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majorTickMark val="none"/>
        <c:minorTickMark val="none"/>
        <c:tickLblPos val="nextTo"/>
        <c:spPr>
          <a:ln>
            <a:solidFill>
              <a:srgbClr val="000000">
                <a:alpha val="0196"/>
              </a:srgbClr>
            </a:solidFill>
          </a:ln>
        </c:spPr>
        <c:txPr>
          <a:bodyPr/>
          <a:lstStyle/>
          <a:p>
            <a:pPr>
              <a:defRPr sz="1000">
                <a:latin typeface="Century Gothic"/>
              </a:defRPr>
            </a:pPr>
          </a:p>
        </c:txPr>
        <c:crossAx val="-2113994440"/>
        <c:crosses val="autoZero"/>
        <c:auto val="1"/>
        <c:lblAlgn val="ctr"/>
        <c:lblOffset val="100"/>
        <c:tickLblSkip val="1"/>
        <c:noMultiLvlLbl val="0"/>
      </c:catAx>
      <c:valAx>
        <c:axId val="-2113994440"/>
        <c:scaling>
          <c:min val="0.0"/>
        </c:scaling>
        <c:delete val="0"/>
        <c:axPos val="b"/>
        <c:title>
          <c:tx>
            <c:rich>
              <a:bodyPr/>
              <a:lstStyle/>
              <a:p>
                <a:pPr>
                  <a:defRPr sz="1000">
                    <a:latin typeface="Century Gothic"/>
                  </a:defRPr>
                </a:pPr>
                <a:r>
                  <a:t>Počet trombolýz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Century Gothic"/>
              </a:defRPr>
            </a:pPr>
          </a:p>
        </c:txPr>
        <c:crossAx val="-2068027336"/>
        <c:crosses val="autoZero"/>
      </c:valAx>
    </c:plotArea>
    <c:dispBlanksAs val="gap"/>
  </c:chart>
  <c:txPr>
    <a:bodyPr/>
    <a:lstStyle/>
    <a:p>
      <a:pPr>
        <a:defRPr sz="9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chart>
    <c:plotArea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Median last seen normal</c:v>
                </c:pt>
              </c:strCache>
            </c:strRef>
          </c:tx>
          <c:dPt>
            <c:idx val="0"/>
            <c:spPr>
              <a:solidFill>
                <a:srgbClr val="2B58AD"/>
              </a:solidFill>
            </c:spPr>
          </c:dPt>
          <c:dPt>
            <c:idx val="1"/>
            <c:spPr>
              <a:solidFill>
                <a:srgbClr val="2B58AD"/>
              </a:solidFill>
            </c:spPr>
          </c:dPt>
          <c:dPt>
            <c:idx val="2"/>
            <c:spPr>
              <a:solidFill>
                <a:srgbClr val="2B58AD"/>
              </a:solidFill>
            </c:spPr>
          </c:dPt>
          <c:dPt>
            <c:idx val="3"/>
            <c:spPr>
              <a:solidFill>
                <a:srgbClr val="2B58AD"/>
              </a:solidFill>
            </c:spPr>
          </c:dPt>
          <c:dPt>
            <c:idx val="4"/>
            <c:spPr>
              <a:solidFill>
                <a:srgbClr val="2B58AD"/>
              </a:solidFill>
            </c:spPr>
          </c:dPt>
          <c:dPt>
            <c:idx val="5"/>
            <c:spPr>
              <a:solidFill>
                <a:srgbClr val="2B58AD"/>
              </a:solidFill>
            </c:spPr>
          </c:dPt>
          <c:dPt>
            <c:idx val="6"/>
            <c:spPr>
              <a:solidFill>
                <a:srgbClr val="2B58AD"/>
              </a:solidFill>
            </c:spPr>
          </c:dPt>
          <c:dPt>
            <c:idx val="7"/>
            <c:spPr>
              <a:solidFill>
                <a:srgbClr val="2B58AD"/>
              </a:solidFill>
            </c:spPr>
          </c:dPt>
          <c:dPt>
            <c:idx val="8"/>
            <c:spPr>
              <a:solidFill>
                <a:srgbClr val="2B58AD"/>
              </a:solidFill>
            </c:spPr>
          </c:dPt>
          <c:dPt>
            <c:idx val="9"/>
            <c:spPr>
              <a:solidFill>
                <a:srgbClr val="2B58AD"/>
              </a:solidFill>
            </c:spPr>
          </c:dPt>
          <c:dPt>
            <c:idx val="10"/>
            <c:spPr>
              <a:solidFill>
                <a:srgbClr val="2B58AD"/>
              </a:solidFill>
            </c:spPr>
          </c:dPt>
          <c:dPt>
            <c:idx val="11"/>
            <c:spPr>
              <a:solidFill>
                <a:srgbClr val="2B58AD"/>
              </a:solidFill>
            </c:spPr>
          </c:dPt>
          <c:dPt>
            <c:idx val="12"/>
            <c:spPr>
              <a:solidFill>
                <a:srgbClr val="2B58AD"/>
              </a:solidFill>
            </c:spPr>
          </c:dPt>
          <c:dPt>
            <c:idx val="13"/>
            <c:spPr>
              <a:solidFill>
                <a:srgbClr val="2B58AD"/>
              </a:solidFill>
            </c:spPr>
          </c:dPt>
          <c:dPt>
            <c:idx val="14"/>
            <c:spPr>
              <a:solidFill>
                <a:srgbClr val="2B58AD"/>
              </a:solidFill>
            </c:spPr>
          </c:dPt>
          <c:dPt>
            <c:idx val="15"/>
            <c:spPr>
              <a:solidFill>
                <a:srgbClr val="2B58AD"/>
              </a:solidFill>
            </c:spPr>
          </c:dPt>
          <c:dPt>
            <c:idx val="16"/>
            <c:spPr>
              <a:solidFill>
                <a:srgbClr val="2B58AD"/>
              </a:solidFill>
            </c:spPr>
          </c:dPt>
          <c:dPt>
            <c:idx val="17"/>
            <c:spPr>
              <a:solidFill>
                <a:srgbClr val="2B58AD"/>
              </a:solidFill>
            </c:spPr>
          </c:dPt>
          <c:dPt>
            <c:idx val="18"/>
            <c:spPr>
              <a:solidFill>
                <a:srgbClr val="2B58AD"/>
              </a:solidFill>
            </c:spPr>
          </c:dPt>
          <c:dPt>
            <c:idx val="19"/>
            <c:spPr>
              <a:solidFill>
                <a:srgbClr val="2B58AD"/>
              </a:solidFill>
            </c:spPr>
          </c:dPt>
          <c:dPt>
            <c:idx val="20"/>
            <c:spPr>
              <a:solidFill>
                <a:srgbClr val="2B58AD"/>
              </a:solidFill>
            </c:spPr>
          </c:dPt>
          <c:dPt>
            <c:idx val="21"/>
            <c:spPr>
              <a:solidFill>
                <a:srgbClr val="2B58AD"/>
              </a:solidFill>
            </c:spPr>
          </c:dPt>
          <c:dPt>
            <c:idx val="22"/>
            <c:spPr>
              <a:solidFill>
                <a:srgbClr val="2B58AD"/>
              </a:solidFill>
            </c:spPr>
          </c:dPt>
          <c:dPt>
            <c:idx val="23"/>
            <c:spPr>
              <a:solidFill>
                <a:srgbClr val="860000"/>
              </a:solidFill>
            </c:spPr>
          </c:dPt>
          <c:dPt>
            <c:idx val="24"/>
            <c:spPr>
              <a:solidFill>
                <a:srgbClr val="2B58AD"/>
              </a:solidFill>
            </c:spPr>
          </c:dPt>
          <c:dPt>
            <c:idx val="25"/>
            <c:spPr>
              <a:solidFill>
                <a:srgbClr val="2B58AD"/>
              </a:solidFill>
            </c:spPr>
          </c:dPt>
          <c:dPt>
            <c:idx val="26"/>
            <c:spPr>
              <a:solidFill>
                <a:srgbClr val="2B58AD"/>
              </a:solidFill>
            </c:spPr>
          </c:dPt>
          <c:dPt>
            <c:idx val="27"/>
            <c:spPr>
              <a:solidFill>
                <a:srgbClr val="2B58AD"/>
              </a:solidFill>
            </c:spPr>
          </c:dPt>
          <c:dPt>
            <c:idx val="28"/>
            <c:spPr>
              <a:solidFill>
                <a:srgbClr val="2B58AD"/>
              </a:solidFill>
            </c:spPr>
          </c:dPt>
          <c:dPt>
            <c:idx val="29"/>
            <c:spPr>
              <a:solidFill>
                <a:srgbClr val="2B58AD"/>
              </a:solidFill>
            </c:spPr>
          </c:dPt>
          <c:dPt>
            <c:idx val="30"/>
            <c:spPr>
              <a:solidFill>
                <a:srgbClr val="2B58AD"/>
              </a:solidFill>
            </c:spPr>
          </c:dPt>
          <c:dPt>
            <c:idx val="31"/>
            <c:spPr>
              <a:solidFill>
                <a:srgbClr val="2B58AD"/>
              </a:solidFill>
            </c:spPr>
          </c:dPt>
          <c:dPt>
            <c:idx val="32"/>
            <c:spPr>
              <a:solidFill>
                <a:srgbClr val="2B58AD"/>
              </a:solidFill>
            </c:spPr>
          </c:dPt>
          <c:dPt>
            <c:idx val="33"/>
            <c:spPr>
              <a:solidFill>
                <a:srgbClr val="2B58AD"/>
              </a:solidFill>
            </c:spPr>
          </c:dPt>
          <c:dPt>
            <c:idx val="34"/>
            <c:spPr>
              <a:solidFill>
                <a:srgbClr val="2B58AD"/>
              </a:solidFill>
            </c:spPr>
          </c:dPt>
          <c:dPt>
            <c:idx val="35"/>
            <c:spPr>
              <a:solidFill>
                <a:srgbClr val="2B58AD"/>
              </a:solidFill>
            </c:spPr>
          </c:dPt>
          <c:dPt>
            <c:idx val="36"/>
            <c:spPr>
              <a:solidFill>
                <a:srgbClr val="2B58AD"/>
              </a:solidFill>
            </c:spPr>
          </c:dPt>
          <c:dPt>
            <c:idx val="37"/>
            <c:spPr>
              <a:solidFill>
                <a:srgbClr val="2B58AD"/>
              </a:solidFill>
            </c:spPr>
          </c:dPt>
          <c:dPt>
            <c:idx val="38"/>
            <c:spPr>
              <a:solidFill>
                <a:srgbClr val="2B58AD"/>
              </a:solidFill>
            </c:spPr>
          </c:dPt>
          <c:dPt>
            <c:idx val="39"/>
            <c:spPr>
              <a:solidFill>
                <a:srgbClr val="2B58AD"/>
              </a:solidFill>
            </c:spPr>
          </c:dPt>
          <c:dPt>
            <c:idx val="40"/>
            <c:spPr>
              <a:solidFill>
                <a:srgbClr val="2B58AD"/>
              </a:solidFill>
            </c:spPr>
          </c:dPt>
          <c:dPt>
            <c:idx val="41"/>
            <c:spPr>
              <a:solidFill>
                <a:srgbClr val="2B58AD"/>
              </a:solidFill>
            </c:spPr>
          </c:dPt>
          <c:dPt>
            <c:idx val="42"/>
            <c:spPr>
              <a:solidFill>
                <a:srgbClr val="2B58AD"/>
              </a:solidFill>
            </c:spPr>
          </c:dPt>
          <c:dPt>
            <c:idx val="43"/>
            <c:spPr>
              <a:solidFill>
                <a:srgbClr val="2B58AD"/>
              </a:solidFill>
            </c:spPr>
          </c:dPt>
          <c:dPt>
            <c:idx val="44"/>
            <c:spPr>
              <a:solidFill>
                <a:srgbClr val="2B58AD"/>
              </a:solidFill>
            </c:spPr>
          </c:dPt>
          <c:dPt>
            <c:idx val="45"/>
            <c:spPr>
              <a:solidFill>
                <a:srgbClr val="2B58AD"/>
              </a:solidFill>
            </c:spPr>
          </c:dPt>
          <c:dPt>
            <c:idx val="46"/>
            <c:spPr>
              <a:solidFill>
                <a:srgbClr val="2B58AD"/>
              </a:solidFill>
            </c:spPr>
          </c:dPt>
          <c:dPt>
            <c:idx val="47"/>
            <c:spPr>
              <a:solidFill>
                <a:srgbClr val="2B58AD"/>
              </a:solidFill>
            </c:spPr>
          </c:dPt>
          <c:dPt>
            <c:idx val="48"/>
            <c:spPr>
              <a:solidFill>
                <a:srgbClr val="2B58AD"/>
              </a:solidFill>
            </c:spPr>
          </c:dPt>
          <c:dPt>
            <c:idx val="49"/>
            <c:spPr>
              <a:solidFill>
                <a:srgbClr val="2B58AD"/>
              </a:solidFill>
            </c:spPr>
          </c:dPt>
          <c:cat>
            <c:strRef>
              <c:f>Sheet1!$A$2:$A$51</c:f>
              <c:strCache>
                <c:ptCount val="50"/>
                <c:pt idx="0">
                  <c:v>Karlovy Vary</c:v>
                </c:pt>
                <c:pt idx="1">
                  <c:v>Blansko</c:v>
                </c:pt>
                <c:pt idx="2">
                  <c:v>Hořovice</c:v>
                </c:pt>
                <c:pt idx="3">
                  <c:v>Jindřichův Hradec </c:v>
                </c:pt>
                <c:pt idx="4">
                  <c:v>Olomouc</c:v>
                </c:pt>
                <c:pt idx="5">
                  <c:v>Praha - VFN </c:v>
                </c:pt>
                <c:pt idx="6">
                  <c:v>Česká Lípa</c:v>
                </c:pt>
                <c:pt idx="7">
                  <c:v>Brno - FN Brno</c:v>
                </c:pt>
                <c:pt idx="8">
                  <c:v>Litoměřice</c:v>
                </c:pt>
                <c:pt idx="9">
                  <c:v>Pardubice</c:v>
                </c:pt>
                <c:pt idx="10">
                  <c:v>Zlín</c:v>
                </c:pt>
                <c:pt idx="11">
                  <c:v>Kladno</c:v>
                </c:pt>
                <c:pt idx="12">
                  <c:v>Praha - Nemocnice Na Homolce</c:v>
                </c:pt>
                <c:pt idx="13">
                  <c:v>Plzeň</c:v>
                </c:pt>
                <c:pt idx="14">
                  <c:v>Litomyšl</c:v>
                </c:pt>
                <c:pt idx="15">
                  <c:v>České Budějovice</c:v>
                </c:pt>
                <c:pt idx="16">
                  <c:v>Krnov</c:v>
                </c:pt>
                <c:pt idx="17">
                  <c:v>Chomutov</c:v>
                </c:pt>
                <c:pt idx="18">
                  <c:v>Náchod</c:v>
                </c:pt>
                <c:pt idx="19">
                  <c:v>Trutnov</c:v>
                </c:pt>
                <c:pt idx="20">
                  <c:v>Třinec</c:v>
                </c:pt>
                <c:pt idx="21">
                  <c:v>Brno - FN u sv. Anny</c:v>
                </c:pt>
                <c:pt idx="22">
                  <c:v>Benešov</c:v>
                </c:pt>
                <c:pt idx="23">
                  <c:v>Česká republika</c:v>
                </c:pt>
                <c:pt idx="24">
                  <c:v>Sokolov</c:v>
                </c:pt>
                <c:pt idx="25">
                  <c:v>Ostrava - Městská nemocnice</c:v>
                </c:pt>
                <c:pt idx="26">
                  <c:v>Teplice</c:v>
                </c:pt>
                <c:pt idx="27">
                  <c:v>Kolín</c:v>
                </c:pt>
                <c:pt idx="28">
                  <c:v>Praha - FN Motol </c:v>
                </c:pt>
                <c:pt idx="29">
                  <c:v>Liberec</c:v>
                </c:pt>
                <c:pt idx="30">
                  <c:v>Příbram</c:v>
                </c:pt>
                <c:pt idx="31">
                  <c:v>Mladá Boleslav</c:v>
                </c:pt>
                <c:pt idx="32">
                  <c:v>Karviná</c:v>
                </c:pt>
                <c:pt idx="33">
                  <c:v>Uherské Hradiště</c:v>
                </c:pt>
                <c:pt idx="34">
                  <c:v>Děčín</c:v>
                </c:pt>
                <c:pt idx="35">
                  <c:v>Jihlava </c:v>
                </c:pt>
                <c:pt idx="36">
                  <c:v>Praha - ÚVN</c:v>
                </c:pt>
                <c:pt idx="37">
                  <c:v>Nové Město na Moravě</c:v>
                </c:pt>
                <c:pt idx="38">
                  <c:v>Ostrava - Vítkovice</c:v>
                </c:pt>
                <c:pt idx="39">
                  <c:v>Hradec Králové</c:v>
                </c:pt>
                <c:pt idx="40">
                  <c:v>Prostějov </c:v>
                </c:pt>
                <c:pt idx="41">
                  <c:v>Břeclav</c:v>
                </c:pt>
                <c:pt idx="42">
                  <c:v>Vyškov</c:v>
                </c:pt>
                <c:pt idx="43">
                  <c:v>Praha - Thomayerova nemocnice</c:v>
                </c:pt>
                <c:pt idx="44">
                  <c:v>Praha - FN Královské Vinohrady</c:v>
                </c:pt>
                <c:pt idx="45">
                  <c:v>Ostrava - FN Ostrava</c:v>
                </c:pt>
                <c:pt idx="46">
                  <c:v>Ústí nad Labem </c:v>
                </c:pt>
                <c:pt idx="47">
                  <c:v>Znojmo</c:v>
                </c:pt>
                <c:pt idx="48">
                  <c:v>Nový Jičín</c:v>
                </c:pt>
                <c:pt idx="49">
                  <c:v>Písek</c:v>
                </c:pt>
              </c:strCache>
            </c:strRef>
          </c:cat>
          <c:val>
            <c:numRef>
              <c:f>Sheet1!$B$2:$B$51</c:f>
              <c:numCache>
                <c:formatCode>General</c:formatCode>
                <c:ptCount val="50"/>
                <c:pt idx="0">
                  <c:v>137.5</c:v>
                </c:pt>
                <c:pt idx="1">
                  <c:v>133.0</c:v>
                </c:pt>
                <c:pt idx="2">
                  <c:v>130.0</c:v>
                </c:pt>
                <c:pt idx="3">
                  <c:v>122.5</c:v>
                </c:pt>
                <c:pt idx="4">
                  <c:v>115.0</c:v>
                </c:pt>
                <c:pt idx="5">
                  <c:v>113.0</c:v>
                </c:pt>
                <c:pt idx="6">
                  <c:v>112.5</c:v>
                </c:pt>
                <c:pt idx="7">
                  <c:v>112.5</c:v>
                </c:pt>
                <c:pt idx="8">
                  <c:v>110.0</c:v>
                </c:pt>
                <c:pt idx="9">
                  <c:v>106.5</c:v>
                </c:pt>
                <c:pt idx="10">
                  <c:v>106.0</c:v>
                </c:pt>
                <c:pt idx="11">
                  <c:v>105.0</c:v>
                </c:pt>
                <c:pt idx="12">
                  <c:v>105.0</c:v>
                </c:pt>
                <c:pt idx="13">
                  <c:v>105.0</c:v>
                </c:pt>
                <c:pt idx="14">
                  <c:v>105.0</c:v>
                </c:pt>
                <c:pt idx="15">
                  <c:v>105.0</c:v>
                </c:pt>
                <c:pt idx="16">
                  <c:v>103.0</c:v>
                </c:pt>
                <c:pt idx="17">
                  <c:v>103.0</c:v>
                </c:pt>
                <c:pt idx="18">
                  <c:v>101.0</c:v>
                </c:pt>
                <c:pt idx="19">
                  <c:v>100.0</c:v>
                </c:pt>
                <c:pt idx="20">
                  <c:v>100.0</c:v>
                </c:pt>
                <c:pt idx="21">
                  <c:v>100.0</c:v>
                </c:pt>
                <c:pt idx="22">
                  <c:v>99.0</c:v>
                </c:pt>
                <c:pt idx="23">
                  <c:v>95.0</c:v>
                </c:pt>
                <c:pt idx="24">
                  <c:v>95.0</c:v>
                </c:pt>
                <c:pt idx="25">
                  <c:v>95.0</c:v>
                </c:pt>
                <c:pt idx="26">
                  <c:v>95.0</c:v>
                </c:pt>
                <c:pt idx="27">
                  <c:v>93.0</c:v>
                </c:pt>
                <c:pt idx="28">
                  <c:v>92.0</c:v>
                </c:pt>
                <c:pt idx="29">
                  <c:v>91.5</c:v>
                </c:pt>
                <c:pt idx="30">
                  <c:v>90.5</c:v>
                </c:pt>
                <c:pt idx="31">
                  <c:v>90.0</c:v>
                </c:pt>
                <c:pt idx="32">
                  <c:v>87.0</c:v>
                </c:pt>
                <c:pt idx="33">
                  <c:v>86.0</c:v>
                </c:pt>
                <c:pt idx="34">
                  <c:v>85.0</c:v>
                </c:pt>
                <c:pt idx="35">
                  <c:v>85.0</c:v>
                </c:pt>
                <c:pt idx="36">
                  <c:v>85.0</c:v>
                </c:pt>
                <c:pt idx="37">
                  <c:v>84.5</c:v>
                </c:pt>
                <c:pt idx="38">
                  <c:v>84.5</c:v>
                </c:pt>
                <c:pt idx="39">
                  <c:v>83.5</c:v>
                </c:pt>
                <c:pt idx="40">
                  <c:v>82.5</c:v>
                </c:pt>
                <c:pt idx="41">
                  <c:v>82.0</c:v>
                </c:pt>
                <c:pt idx="42">
                  <c:v>80.0</c:v>
                </c:pt>
                <c:pt idx="43">
                  <c:v>79.0</c:v>
                </c:pt>
                <c:pt idx="44">
                  <c:v>76.5</c:v>
                </c:pt>
                <c:pt idx="45">
                  <c:v>75.0</c:v>
                </c:pt>
                <c:pt idx="46">
                  <c:v>71.5</c:v>
                </c:pt>
                <c:pt idx="47">
                  <c:v>71.0</c:v>
                </c:pt>
                <c:pt idx="48">
                  <c:v>70.0</c:v>
                </c:pt>
                <c:pt idx="49">
                  <c:v>62.0</c:v>
                </c:pt>
              </c:numCache>
            </c:numRef>
          </c:val>
        </c:ser>
        <c:dLbls>
          <c:txPr>
            <a:bodyPr/>
            <a:lstStyle/>
            <a:p>
              <a:pPr>
                <a:defRPr sz="800" b="1">
                  <a:latin typeface="Century Gothic"/>
                </a:defRPr>
              </a:pPr>
            </a:p>
          </c:txPr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majorTickMark val="none"/>
        <c:minorTickMark val="none"/>
        <c:tickLblPos val="nextTo"/>
        <c:spPr>
          <a:ln>
            <a:solidFill>
              <a:srgbClr val="000000">
                <a:alpha val="0196"/>
              </a:srgbClr>
            </a:solidFill>
          </a:ln>
        </c:spPr>
        <c:txPr>
          <a:bodyPr/>
          <a:lstStyle/>
          <a:p>
            <a:pPr>
              <a:defRPr sz="1000">
                <a:latin typeface="Century Gothic"/>
              </a:defRPr>
            </a:pPr>
          </a:p>
        </c:txPr>
        <c:crossAx val="-2113994440"/>
        <c:crosses val="autoZero"/>
        <c:auto val="1"/>
        <c:lblAlgn val="ctr"/>
        <c:lblOffset val="100"/>
        <c:tickLblSkip val="1"/>
        <c:noMultiLvlLbl val="0"/>
      </c:catAx>
      <c:valAx>
        <c:axId val="-2113994440"/>
        <c:scaling>
          <c:min val="0.0"/>
        </c:scaling>
        <c:delete val="0"/>
        <c:axPos val="b"/>
        <c:title>
          <c:tx>
            <c:rich>
              <a:bodyPr/>
              <a:lstStyle/>
              <a:p>
                <a:pPr>
                  <a:defRPr sz="1000">
                    <a:latin typeface="Century Gothic"/>
                  </a:defRPr>
                </a:pPr>
                <a:r>
                  <a:t>Čas [min]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Century Gothic"/>
              </a:defRPr>
            </a:pPr>
          </a:p>
        </c:txPr>
        <c:crossAx val="-2068027336"/>
        <c:crosses val="autoZero"/>
      </c:valAx>
    </c:plotArea>
    <c:dispBlanksAs val="gap"/>
  </c:chart>
  <c:txPr>
    <a:bodyPr/>
    <a:lstStyle/>
    <a:p>
      <a:pPr>
        <a:defRPr sz="9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chart>
    <c:plotArea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patients</c:v>
                </c:pt>
              </c:strCache>
            </c:strRef>
          </c:tx>
          <c:dPt>
            <c:idx val="0"/>
            <c:spPr>
              <a:solidFill>
                <a:srgbClr val="DC143C"/>
              </a:solidFill>
            </c:spPr>
          </c:dPt>
          <c:dPt>
            <c:idx val="1"/>
            <c:spPr>
              <a:solidFill>
                <a:srgbClr val="2B58AD"/>
              </a:solidFill>
            </c:spPr>
          </c:dPt>
          <c:dPt>
            <c:idx val="2"/>
            <c:spPr>
              <a:solidFill>
                <a:srgbClr val="2B58AD"/>
              </a:solidFill>
            </c:spPr>
          </c:dPt>
          <c:dPt>
            <c:idx val="3"/>
            <c:spPr>
              <a:solidFill>
                <a:srgbClr val="2B58AD"/>
              </a:solidFill>
            </c:spPr>
          </c:dPt>
          <c:dPt>
            <c:idx val="4"/>
            <c:spPr>
              <a:solidFill>
                <a:srgbClr val="2B58AD"/>
              </a:solidFill>
            </c:spPr>
          </c:dPt>
          <c:dPt>
            <c:idx val="5"/>
            <c:spPr>
              <a:solidFill>
                <a:srgbClr val="2B58AD"/>
              </a:solidFill>
            </c:spPr>
          </c:dPt>
          <c:dPt>
            <c:idx val="6"/>
            <c:spPr>
              <a:solidFill>
                <a:srgbClr val="2B58AD"/>
              </a:solidFill>
            </c:spPr>
          </c:dPt>
          <c:dPt>
            <c:idx val="7"/>
            <c:spPr>
              <a:solidFill>
                <a:srgbClr val="2B58AD"/>
              </a:solidFill>
            </c:spPr>
          </c:dPt>
          <c:dPt>
            <c:idx val="8"/>
            <c:spPr>
              <a:solidFill>
                <a:srgbClr val="FFC000"/>
              </a:solidFill>
            </c:spPr>
          </c:dPt>
          <c:dPt>
            <c:idx val="9"/>
            <c:spPr>
              <a:solidFill>
                <a:srgbClr val="2B58AD"/>
              </a:solidFill>
            </c:spPr>
          </c:dPt>
          <c:dPt>
            <c:idx val="10"/>
            <c:spPr>
              <a:solidFill>
                <a:srgbClr val="2B58AD"/>
              </a:solidFill>
            </c:spPr>
          </c:dPt>
          <c:dPt>
            <c:idx val="11"/>
            <c:spPr>
              <a:solidFill>
                <a:srgbClr val="2B58AD"/>
              </a:solidFill>
            </c:spPr>
          </c:dPt>
          <c:dPt>
            <c:idx val="12"/>
            <c:spPr>
              <a:solidFill>
                <a:srgbClr val="2B58AD"/>
              </a:solidFill>
            </c:spPr>
          </c:dPt>
          <c:dPt>
            <c:idx val="13"/>
            <c:spPr>
              <a:solidFill>
                <a:srgbClr val="2B58AD"/>
              </a:solidFill>
            </c:spPr>
          </c:dPt>
          <c:dPt>
            <c:idx val="14"/>
            <c:spPr>
              <a:solidFill>
                <a:srgbClr val="62993E"/>
              </a:solidFill>
            </c:spPr>
          </c:dPt>
          <c:cat>
            <c:strRef>
              <c:f>Sheet1!$A$2:$A$16</c:f>
              <c:strCache>
                <c:ptCount val="15"/>
                <c:pt idx="0">
                  <c:v>Pardubický kraj</c:v>
                </c:pt>
                <c:pt idx="1">
                  <c:v>Vysočina</c:v>
                </c:pt>
                <c:pt idx="2">
                  <c:v>Královéhradecký kraj</c:v>
                </c:pt>
                <c:pt idx="3">
                  <c:v>Zlínský kraj</c:v>
                </c:pt>
                <c:pt idx="4">
                  <c:v>Karlovarský kraj</c:v>
                </c:pt>
                <c:pt idx="5">
                  <c:v>Liberecký kraj</c:v>
                </c:pt>
                <c:pt idx="6">
                  <c:v>Olomoucký kraj</c:v>
                </c:pt>
                <c:pt idx="7">
                  <c:v>Plzeňský kraj</c:v>
                </c:pt>
                <c:pt idx="8">
                  <c:v>Česká republika</c:v>
                </c:pt>
                <c:pt idx="9">
                  <c:v>Středočeský kraj</c:v>
                </c:pt>
                <c:pt idx="10">
                  <c:v>Jihočeský kraj</c:v>
                </c:pt>
                <c:pt idx="11">
                  <c:v>Jihomoravský kraj</c:v>
                </c:pt>
                <c:pt idx="12">
                  <c:v>Moravskoslezký kraj</c:v>
                </c:pt>
                <c:pt idx="13">
                  <c:v>Ústecký kraj</c:v>
                </c:pt>
                <c:pt idx="14">
                  <c:v>Hlavní město Praha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138</c:v>
                </c:pt>
                <c:pt idx="1">
                  <c:v>149</c:v>
                </c:pt>
                <c:pt idx="2">
                  <c:v>177</c:v>
                </c:pt>
                <c:pt idx="3">
                  <c:v>195</c:v>
                </c:pt>
                <c:pt idx="4">
                  <c:v>206</c:v>
                </c:pt>
                <c:pt idx="5">
                  <c:v>243</c:v>
                </c:pt>
                <c:pt idx="6">
                  <c:v>264</c:v>
                </c:pt>
                <c:pt idx="7">
                  <c:v>268</c:v>
                </c:pt>
                <c:pt idx="8">
                  <c:v>348</c:v>
                </c:pt>
                <c:pt idx="9">
                  <c:v>395</c:v>
                </c:pt>
                <c:pt idx="10">
                  <c:v>399</c:v>
                </c:pt>
                <c:pt idx="11">
                  <c:v>498</c:v>
                </c:pt>
                <c:pt idx="12">
                  <c:v>614</c:v>
                </c:pt>
                <c:pt idx="13">
                  <c:v>616</c:v>
                </c:pt>
                <c:pt idx="14">
                  <c:v>710</c:v>
                </c:pt>
              </c:numCache>
            </c:numRef>
          </c:val>
        </c:ser>
        <c:dLbls>
          <c:txPr>
            <a:bodyPr/>
            <a:lstStyle/>
            <a:p>
              <a:pPr>
                <a:defRPr sz="1100" b="1">
                  <a:latin typeface="Century Gothic"/>
                </a:defRPr>
              </a:pPr>
            </a:p>
          </c:txPr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majorTickMark val="none"/>
        <c:minorTickMark val="none"/>
        <c:tickLblPos val="nextTo"/>
        <c:spPr>
          <a:ln>
            <a:solidFill>
              <a:srgbClr val="000000">
                <a:alpha val="0196"/>
              </a:srgbClr>
            </a:solidFill>
          </a:ln>
        </c:spPr>
        <c:txPr>
          <a:bodyPr/>
          <a:lstStyle/>
          <a:p>
            <a:pPr>
              <a:defRPr sz="1100">
                <a:latin typeface="Century Gothic"/>
              </a:defRPr>
            </a:pPr>
          </a:p>
        </c:txPr>
        <c:crossAx val="-2113994440"/>
        <c:crosses val="autoZero"/>
        <c:auto val="1"/>
        <c:lblAlgn val="ctr"/>
        <c:lblOffset val="100"/>
        <c:tickLblSkip val="1"/>
        <c:noMultiLvlLbl val="0"/>
      </c:catAx>
      <c:valAx>
        <c:axId val="-2113994440"/>
        <c:scaling>
          <c:min val="0.0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Century Gothic"/>
              </a:defRPr>
            </a:pPr>
          </a:p>
        </c:txPr>
        <c:crossAx val="-2068027336"/>
        <c:crosses val="autoZero"/>
      </c:valAx>
    </c:plotArea>
    <c:dispBlanksAs val="gap"/>
  </c:chart>
  <c:txPr>
    <a:bodyPr/>
    <a:lstStyle/>
    <a:p>
      <a:pPr>
        <a:defRPr sz="9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chart>
    <c:plotArea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IVT per population</c:v>
                </c:pt>
              </c:strCache>
            </c:strRef>
          </c:tx>
          <c:dPt>
            <c:idx val="0"/>
            <c:spPr>
              <a:solidFill>
                <a:srgbClr val="DC143C"/>
              </a:solidFill>
            </c:spPr>
          </c:dPt>
          <c:dPt>
            <c:idx val="1"/>
            <c:spPr>
              <a:solidFill>
                <a:srgbClr val="2B58AD"/>
              </a:solidFill>
            </c:spPr>
          </c:dPt>
          <c:dPt>
            <c:idx val="2"/>
            <c:spPr>
              <a:solidFill>
                <a:srgbClr val="2B58AD"/>
              </a:solidFill>
            </c:spPr>
          </c:dPt>
          <c:dPt>
            <c:idx val="3"/>
            <c:spPr>
              <a:solidFill>
                <a:srgbClr val="2B58AD"/>
              </a:solidFill>
            </c:spPr>
          </c:dPt>
          <c:dPt>
            <c:idx val="4"/>
            <c:spPr>
              <a:solidFill>
                <a:srgbClr val="2B58AD"/>
              </a:solidFill>
            </c:spPr>
          </c:dPt>
          <c:dPt>
            <c:idx val="5"/>
            <c:spPr>
              <a:solidFill>
                <a:srgbClr val="2B58AD"/>
              </a:solidFill>
            </c:spPr>
          </c:dPt>
          <c:dPt>
            <c:idx val="6"/>
            <c:spPr>
              <a:solidFill>
                <a:srgbClr val="2B58AD"/>
              </a:solidFill>
            </c:spPr>
          </c:dPt>
          <c:dPt>
            <c:idx val="7"/>
            <c:spPr>
              <a:solidFill>
                <a:srgbClr val="FFC000"/>
              </a:solidFill>
            </c:spPr>
          </c:dPt>
          <c:dPt>
            <c:idx val="8"/>
            <c:spPr>
              <a:solidFill>
                <a:srgbClr val="2B58AD"/>
              </a:solidFill>
            </c:spPr>
          </c:dPt>
          <c:dPt>
            <c:idx val="9"/>
            <c:spPr>
              <a:solidFill>
                <a:srgbClr val="2B58AD"/>
              </a:solidFill>
            </c:spPr>
          </c:dPt>
          <c:dPt>
            <c:idx val="10"/>
            <c:spPr>
              <a:solidFill>
                <a:srgbClr val="2B58AD"/>
              </a:solidFill>
            </c:spPr>
          </c:dPt>
          <c:dPt>
            <c:idx val="11"/>
            <c:spPr>
              <a:solidFill>
                <a:srgbClr val="2B58AD"/>
              </a:solidFill>
            </c:spPr>
          </c:dPt>
          <c:dPt>
            <c:idx val="12"/>
            <c:spPr>
              <a:solidFill>
                <a:srgbClr val="2B58AD"/>
              </a:solidFill>
            </c:spPr>
          </c:dPt>
          <c:dPt>
            <c:idx val="13"/>
            <c:spPr>
              <a:solidFill>
                <a:srgbClr val="2B58AD"/>
              </a:solidFill>
            </c:spPr>
          </c:dPt>
          <c:dPt>
            <c:idx val="14"/>
            <c:spPr>
              <a:solidFill>
                <a:srgbClr val="62993E"/>
              </a:solidFill>
            </c:spPr>
          </c:dPt>
          <c:cat>
            <c:strRef>
              <c:f>Sheet1!$A$2:$A$16</c:f>
              <c:strCache>
                <c:ptCount val="15"/>
                <c:pt idx="0">
                  <c:v>Pardubický kraj</c:v>
                </c:pt>
                <c:pt idx="1">
                  <c:v>Vysočina</c:v>
                </c:pt>
                <c:pt idx="2">
                  <c:v>Středočeský kraj</c:v>
                </c:pt>
                <c:pt idx="3">
                  <c:v>Královéhradecký kraj</c:v>
                </c:pt>
                <c:pt idx="4">
                  <c:v>Zlínský kraj</c:v>
                </c:pt>
                <c:pt idx="5">
                  <c:v>Olomoucký kraj</c:v>
                </c:pt>
                <c:pt idx="6">
                  <c:v>Jihomoravský kraj</c:v>
                </c:pt>
                <c:pt idx="7">
                  <c:v>Česká republika</c:v>
                </c:pt>
                <c:pt idx="8">
                  <c:v>Plzeňský kraj</c:v>
                </c:pt>
                <c:pt idx="9">
                  <c:v>Moravskoslezký kraj</c:v>
                </c:pt>
                <c:pt idx="10">
                  <c:v>Hlavní město Praha</c:v>
                </c:pt>
                <c:pt idx="11">
                  <c:v>Liberecký kraj</c:v>
                </c:pt>
                <c:pt idx="12">
                  <c:v>Jihočeský kraj</c:v>
                </c:pt>
                <c:pt idx="13">
                  <c:v>Karlovarský kraj</c:v>
                </c:pt>
                <c:pt idx="14">
                  <c:v>Ústecký kraj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27.31</c:v>
                </c:pt>
                <c:pt idx="1">
                  <c:v>29.06</c:v>
                </c:pt>
                <c:pt idx="2">
                  <c:v>29.2</c:v>
                </c:pt>
                <c:pt idx="3">
                  <c:v>31.85</c:v>
                </c:pt>
                <c:pt idx="4">
                  <c:v>33.03</c:v>
                </c:pt>
                <c:pt idx="5">
                  <c:v>41.25</c:v>
                </c:pt>
                <c:pt idx="6">
                  <c:v>42.57</c:v>
                </c:pt>
                <c:pt idx="7">
                  <c:v>46.13</c:v>
                </c:pt>
                <c:pt idx="8">
                  <c:v>46.63</c:v>
                </c:pt>
                <c:pt idx="9">
                  <c:v>49.68</c:v>
                </c:pt>
                <c:pt idx="10">
                  <c:v>55.19</c:v>
                </c:pt>
                <c:pt idx="11">
                  <c:v>55.32</c:v>
                </c:pt>
                <c:pt idx="12">
                  <c:v>62.59</c:v>
                </c:pt>
                <c:pt idx="13">
                  <c:v>66.4</c:v>
                </c:pt>
                <c:pt idx="14">
                  <c:v>74.18</c:v>
                </c:pt>
              </c:numCache>
            </c:numRef>
          </c:val>
        </c:ser>
        <c:dLbls>
          <c:txPr>
            <a:bodyPr/>
            <a:lstStyle/>
            <a:p>
              <a:pPr>
                <a:defRPr sz="1100" b="1">
                  <a:latin typeface="Century Gothic"/>
                </a:defRPr>
              </a:pPr>
            </a:p>
          </c:txPr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majorTickMark val="none"/>
        <c:minorTickMark val="none"/>
        <c:tickLblPos val="nextTo"/>
        <c:spPr>
          <a:ln>
            <a:solidFill>
              <a:srgbClr val="000000">
                <a:alpha val="0196"/>
              </a:srgbClr>
            </a:solidFill>
          </a:ln>
        </c:spPr>
        <c:txPr>
          <a:bodyPr/>
          <a:lstStyle/>
          <a:p>
            <a:pPr>
              <a:defRPr sz="1100">
                <a:latin typeface="Century Gothic"/>
              </a:defRPr>
            </a:pPr>
          </a:p>
        </c:txPr>
        <c:crossAx val="-2113994440"/>
        <c:crosses val="autoZero"/>
        <c:auto val="1"/>
        <c:lblAlgn val="ctr"/>
        <c:lblOffset val="100"/>
        <c:tickLblSkip val="1"/>
        <c:noMultiLvlLbl val="0"/>
      </c:catAx>
      <c:valAx>
        <c:axId val="-2113994440"/>
        <c:scaling>
          <c:min val="0.0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Century Gothic"/>
              </a:defRPr>
            </a:pPr>
          </a:p>
        </c:txPr>
        <c:crossAx val="-2068027336"/>
        <c:crosses val="autoZero"/>
      </c:valAx>
    </c:plotArea>
    <c:dispBlanksAs val="gap"/>
  </c:chart>
  <c:txPr>
    <a:bodyPr/>
    <a:lstStyle/>
    <a:p>
      <a:pPr>
        <a:defRPr sz="9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chart>
    <c:plotArea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 incorrect IVtPa times</c:v>
                </c:pt>
              </c:strCache>
            </c:strRef>
          </c:tx>
          <c:dPt>
            <c:idx val="0"/>
            <c:spPr>
              <a:solidFill>
                <a:srgbClr val="DC143C"/>
              </a:solidFill>
            </c:spPr>
          </c:dPt>
          <c:dPt>
            <c:idx val="1"/>
            <c:spPr>
              <a:solidFill>
                <a:srgbClr val="DC143C"/>
              </a:solidFill>
            </c:spPr>
          </c:dPt>
          <c:dPt>
            <c:idx val="2"/>
            <c:spPr>
              <a:solidFill>
                <a:srgbClr val="DC143C"/>
              </a:solidFill>
            </c:spPr>
          </c:dPt>
          <c:dPt>
            <c:idx val="3"/>
            <c:spPr>
              <a:solidFill>
                <a:srgbClr val="DC143C"/>
              </a:solidFill>
            </c:spPr>
          </c:dPt>
          <c:dPt>
            <c:idx val="4"/>
            <c:spPr>
              <a:solidFill>
                <a:srgbClr val="DC143C"/>
              </a:solidFill>
            </c:spPr>
          </c:dPt>
          <c:dPt>
            <c:idx val="5"/>
            <c:spPr>
              <a:solidFill>
                <a:srgbClr val="DC143C"/>
              </a:solidFill>
            </c:spPr>
          </c:dPt>
          <c:dPt>
            <c:idx val="6"/>
            <c:spPr>
              <a:solidFill>
                <a:srgbClr val="DC143C"/>
              </a:solidFill>
            </c:spPr>
          </c:dPt>
          <c:dPt>
            <c:idx val="7"/>
            <c:spPr>
              <a:solidFill>
                <a:srgbClr val="DC143C"/>
              </a:solidFill>
            </c:spPr>
          </c:dPt>
          <c:dPt>
            <c:idx val="8"/>
            <c:spPr>
              <a:solidFill>
                <a:srgbClr val="860000"/>
              </a:solidFill>
            </c:spPr>
          </c:dPt>
          <c:dPt>
            <c:idx val="9"/>
            <c:spPr>
              <a:solidFill>
                <a:srgbClr val="DC143C"/>
              </a:solidFill>
            </c:spPr>
          </c:dPt>
          <c:dPt>
            <c:idx val="10"/>
            <c:spPr>
              <a:solidFill>
                <a:srgbClr val="DC143C"/>
              </a:solidFill>
            </c:spPr>
          </c:dPt>
          <c:dPt>
            <c:idx val="11"/>
            <c:spPr>
              <a:solidFill>
                <a:srgbClr val="DC143C"/>
              </a:solidFill>
            </c:spPr>
          </c:dPt>
          <c:dPt>
            <c:idx val="12"/>
            <c:spPr>
              <a:solidFill>
                <a:srgbClr val="DC143C"/>
              </a:solidFill>
            </c:spPr>
          </c:dPt>
          <c:dPt>
            <c:idx val="13"/>
            <c:spPr>
              <a:solidFill>
                <a:srgbClr val="DC143C"/>
              </a:solidFill>
            </c:spPr>
          </c:dPt>
          <c:dPt>
            <c:idx val="14"/>
            <c:spPr>
              <a:solidFill>
                <a:srgbClr val="DC143C"/>
              </a:solidFill>
            </c:spPr>
          </c:dPt>
          <c:dPt>
            <c:idx val="15"/>
            <c:spPr>
              <a:solidFill>
                <a:srgbClr val="DC143C"/>
              </a:solidFill>
            </c:spPr>
          </c:dPt>
          <c:dPt>
            <c:idx val="16"/>
            <c:spPr>
              <a:solidFill>
                <a:srgbClr val="DC143C"/>
              </a:solidFill>
            </c:spPr>
          </c:dPt>
          <c:dPt>
            <c:idx val="17"/>
            <c:spPr>
              <a:solidFill>
                <a:srgbClr val="DC143C"/>
              </a:solidFill>
            </c:spPr>
          </c:dPt>
          <c:dPt>
            <c:idx val="18"/>
            <c:spPr>
              <a:solidFill>
                <a:srgbClr val="DC143C"/>
              </a:solidFill>
            </c:spPr>
          </c:dPt>
          <c:dPt>
            <c:idx val="19"/>
            <c:spPr>
              <a:solidFill>
                <a:srgbClr val="DC143C"/>
              </a:solidFill>
            </c:spPr>
          </c:dPt>
          <c:dPt>
            <c:idx val="20"/>
            <c:spPr>
              <a:solidFill>
                <a:srgbClr val="DC143C"/>
              </a:solidFill>
            </c:spPr>
          </c:dPt>
          <c:dPt>
            <c:idx val="21"/>
            <c:spPr>
              <a:solidFill>
                <a:srgbClr val="DC143C"/>
              </a:solidFill>
            </c:spPr>
          </c:dPt>
          <c:dPt>
            <c:idx val="22"/>
            <c:spPr>
              <a:solidFill>
                <a:srgbClr val="DC143C"/>
              </a:solidFill>
            </c:spPr>
          </c:dPt>
          <c:dPt>
            <c:idx val="23"/>
            <c:spPr>
              <a:solidFill>
                <a:srgbClr val="DC143C"/>
              </a:solidFill>
            </c:spPr>
          </c:dPt>
          <c:dPt>
            <c:idx val="24"/>
            <c:spPr>
              <a:solidFill>
                <a:srgbClr val="DC143C"/>
              </a:solidFill>
            </c:spPr>
          </c:dPt>
          <c:dPt>
            <c:idx val="25"/>
            <c:spPr>
              <a:solidFill>
                <a:srgbClr val="DC143C"/>
              </a:solidFill>
            </c:spPr>
          </c:dPt>
          <c:dPt>
            <c:idx val="26"/>
            <c:spPr>
              <a:solidFill>
                <a:srgbClr val="DC143C"/>
              </a:solidFill>
            </c:spPr>
          </c:dPt>
          <c:dPt>
            <c:idx val="27"/>
            <c:spPr>
              <a:solidFill>
                <a:srgbClr val="DC143C"/>
              </a:solidFill>
            </c:spPr>
          </c:dPt>
          <c:dPt>
            <c:idx val="28"/>
            <c:spPr>
              <a:solidFill>
                <a:srgbClr val="DC143C"/>
              </a:solidFill>
            </c:spPr>
          </c:dPt>
          <c:dPt>
            <c:idx val="29"/>
            <c:spPr>
              <a:solidFill>
                <a:srgbClr val="DC143C"/>
              </a:solidFill>
            </c:spPr>
          </c:dPt>
          <c:dPt>
            <c:idx val="30"/>
            <c:spPr>
              <a:solidFill>
                <a:srgbClr val="DC143C"/>
              </a:solidFill>
            </c:spPr>
          </c:dPt>
          <c:dPt>
            <c:idx val="31"/>
            <c:spPr>
              <a:solidFill>
                <a:srgbClr val="DC143C"/>
              </a:solidFill>
            </c:spPr>
          </c:dPt>
          <c:dPt>
            <c:idx val="32"/>
            <c:spPr>
              <a:solidFill>
                <a:srgbClr val="DC143C"/>
              </a:solidFill>
            </c:spPr>
          </c:dPt>
          <c:dPt>
            <c:idx val="33"/>
            <c:spPr>
              <a:solidFill>
                <a:srgbClr val="DC143C"/>
              </a:solidFill>
            </c:spPr>
          </c:dPt>
          <c:dPt>
            <c:idx val="34"/>
            <c:spPr>
              <a:solidFill>
                <a:srgbClr val="DC143C"/>
              </a:solidFill>
            </c:spPr>
          </c:dPt>
          <c:dPt>
            <c:idx val="35"/>
            <c:spPr>
              <a:solidFill>
                <a:srgbClr val="DC143C"/>
              </a:solidFill>
            </c:spPr>
          </c:dPt>
          <c:dPt>
            <c:idx val="36"/>
            <c:spPr>
              <a:solidFill>
                <a:srgbClr val="DC143C"/>
              </a:solidFill>
            </c:spPr>
          </c:dPt>
          <c:dPt>
            <c:idx val="37"/>
            <c:spPr>
              <a:solidFill>
                <a:srgbClr val="DC143C"/>
              </a:solidFill>
            </c:spPr>
          </c:dPt>
          <c:dPt>
            <c:idx val="38"/>
            <c:spPr>
              <a:solidFill>
                <a:srgbClr val="DC143C"/>
              </a:solidFill>
            </c:spPr>
          </c:dPt>
          <c:dPt>
            <c:idx val="39"/>
            <c:spPr>
              <a:solidFill>
                <a:srgbClr val="DC143C"/>
              </a:solidFill>
            </c:spPr>
          </c:dPt>
          <c:dPt>
            <c:idx val="40"/>
            <c:spPr>
              <a:solidFill>
                <a:srgbClr val="DC143C"/>
              </a:solidFill>
            </c:spPr>
          </c:dPt>
          <c:dPt>
            <c:idx val="41"/>
            <c:spPr>
              <a:solidFill>
                <a:srgbClr val="DC143C"/>
              </a:solidFill>
            </c:spPr>
          </c:dPt>
          <c:dPt>
            <c:idx val="42"/>
            <c:spPr>
              <a:solidFill>
                <a:srgbClr val="DC143C"/>
              </a:solidFill>
            </c:spPr>
          </c:dPt>
          <c:dPt>
            <c:idx val="43"/>
            <c:spPr>
              <a:solidFill>
                <a:srgbClr val="DC143C"/>
              </a:solidFill>
            </c:spPr>
          </c:dPt>
          <c:dPt>
            <c:idx val="44"/>
            <c:spPr>
              <a:solidFill>
                <a:srgbClr val="DC143C"/>
              </a:solidFill>
            </c:spPr>
          </c:dPt>
          <c:dPt>
            <c:idx val="45"/>
            <c:spPr>
              <a:solidFill>
                <a:srgbClr val="DC143C"/>
              </a:solidFill>
            </c:spPr>
          </c:dPt>
          <c:dPt>
            <c:idx val="46"/>
            <c:spPr>
              <a:solidFill>
                <a:srgbClr val="DC143C"/>
              </a:solidFill>
            </c:spPr>
          </c:dPt>
          <c:dPt>
            <c:idx val="47"/>
            <c:spPr>
              <a:solidFill>
                <a:srgbClr val="DC143C"/>
              </a:solidFill>
            </c:spPr>
          </c:dPt>
          <c:dPt>
            <c:idx val="48"/>
            <c:spPr>
              <a:solidFill>
                <a:srgbClr val="DC143C"/>
              </a:solidFill>
            </c:spPr>
          </c:dPt>
          <c:dPt>
            <c:idx val="49"/>
            <c:spPr>
              <a:solidFill>
                <a:srgbClr val="DC143C"/>
              </a:solidFill>
            </c:spPr>
          </c:dPt>
          <c:cat>
            <c:strRef>
              <c:f>Sheet1!$A$2:$A$51</c:f>
              <c:strCache>
                <c:ptCount val="50"/>
                <c:pt idx="0">
                  <c:v>Písek</c:v>
                </c:pt>
                <c:pt idx="1">
                  <c:v>Praha - FN Motol </c:v>
                </c:pt>
                <c:pt idx="2">
                  <c:v>Praha - Nemocnice Na Homolce</c:v>
                </c:pt>
                <c:pt idx="3">
                  <c:v>Děčín</c:v>
                </c:pt>
                <c:pt idx="4">
                  <c:v>Plzeň</c:v>
                </c:pt>
                <c:pt idx="5">
                  <c:v>České Budějovice</c:v>
                </c:pt>
                <c:pt idx="6">
                  <c:v>Olomouc</c:v>
                </c:pt>
                <c:pt idx="7">
                  <c:v>Kladno</c:v>
                </c:pt>
                <c:pt idx="8">
                  <c:v>Česká republika</c:v>
                </c:pt>
                <c:pt idx="9">
                  <c:v>Litoměřice</c:v>
                </c:pt>
                <c:pt idx="10">
                  <c:v>Ústí nad Labem </c:v>
                </c:pt>
                <c:pt idx="11">
                  <c:v>Teplice</c:v>
                </c:pt>
                <c:pt idx="12">
                  <c:v>Praha - FN Královské Vinohrady</c:v>
                </c:pt>
                <c:pt idx="13">
                  <c:v>Zlín</c:v>
                </c:pt>
                <c:pt idx="14">
                  <c:v>Kolín</c:v>
                </c:pt>
                <c:pt idx="15">
                  <c:v>Praha - VFN </c:v>
                </c:pt>
                <c:pt idx="16">
                  <c:v>Sokolov</c:v>
                </c:pt>
                <c:pt idx="17">
                  <c:v>Brno - FN Brno</c:v>
                </c:pt>
                <c:pt idx="18">
                  <c:v>Břeclav</c:v>
                </c:pt>
                <c:pt idx="19">
                  <c:v>Liberec</c:v>
                </c:pt>
                <c:pt idx="20">
                  <c:v>Česká Lípa</c:v>
                </c:pt>
                <c:pt idx="21">
                  <c:v>Ostrava - Městská nemocnice</c:v>
                </c:pt>
                <c:pt idx="22">
                  <c:v>Praha - ÚVN</c:v>
                </c:pt>
                <c:pt idx="23">
                  <c:v>Praha - Thomayerova nemocnice</c:v>
                </c:pt>
                <c:pt idx="24">
                  <c:v>Krnov</c:v>
                </c:pt>
                <c:pt idx="25">
                  <c:v>Trutnov</c:v>
                </c:pt>
                <c:pt idx="26">
                  <c:v>Příbram</c:v>
                </c:pt>
                <c:pt idx="27">
                  <c:v>Třinec</c:v>
                </c:pt>
                <c:pt idx="28">
                  <c:v>Nový Jičín</c:v>
                </c:pt>
                <c:pt idx="29">
                  <c:v>Benešov</c:v>
                </c:pt>
                <c:pt idx="30">
                  <c:v>Blansko</c:v>
                </c:pt>
                <c:pt idx="31">
                  <c:v>Nové Město na Moravě</c:v>
                </c:pt>
                <c:pt idx="32">
                  <c:v>Náchod</c:v>
                </c:pt>
                <c:pt idx="33">
                  <c:v>Pardubice</c:v>
                </c:pt>
                <c:pt idx="34">
                  <c:v>Jindřichův Hradec </c:v>
                </c:pt>
                <c:pt idx="35">
                  <c:v>Litomyšl</c:v>
                </c:pt>
                <c:pt idx="36">
                  <c:v>Jihlava </c:v>
                </c:pt>
                <c:pt idx="37">
                  <c:v>Karlovy Vary</c:v>
                </c:pt>
                <c:pt idx="38">
                  <c:v>Vyškov</c:v>
                </c:pt>
                <c:pt idx="39">
                  <c:v>Ostrava - Vítkovice</c:v>
                </c:pt>
                <c:pt idx="40">
                  <c:v>Ostrava - FN Ostrava</c:v>
                </c:pt>
                <c:pt idx="41">
                  <c:v>Mladá Boleslav</c:v>
                </c:pt>
                <c:pt idx="42">
                  <c:v>Uherské Hradiště</c:v>
                </c:pt>
                <c:pt idx="43">
                  <c:v>Prostějov </c:v>
                </c:pt>
                <c:pt idx="44">
                  <c:v>Chomutov</c:v>
                </c:pt>
                <c:pt idx="45">
                  <c:v>Brno - FN u sv. Anny</c:v>
                </c:pt>
                <c:pt idx="46">
                  <c:v>Znojmo</c:v>
                </c:pt>
                <c:pt idx="47">
                  <c:v>Karviná</c:v>
                </c:pt>
                <c:pt idx="48">
                  <c:v>Hradec Králové</c:v>
                </c:pt>
                <c:pt idx="49">
                  <c:v>Hořovice</c:v>
                </c:pt>
              </c:strCache>
            </c:strRef>
          </c:cat>
          <c:val>
            <c:numRef>
              <c:f>Sheet1!$B$2:$B$51</c:f>
              <c:numCache>
                <c:formatCode>General</c:formatCode>
                <c:ptCount val="50"/>
                <c:pt idx="0">
                  <c:v>13.16</c:v>
                </c:pt>
                <c:pt idx="1">
                  <c:v>6.11</c:v>
                </c:pt>
                <c:pt idx="2">
                  <c:v>5.22</c:v>
                </c:pt>
                <c:pt idx="3">
                  <c:v>4.4</c:v>
                </c:pt>
                <c:pt idx="4">
                  <c:v>4.1</c:v>
                </c:pt>
                <c:pt idx="5">
                  <c:v>2.85</c:v>
                </c:pt>
                <c:pt idx="6">
                  <c:v>2.26</c:v>
                </c:pt>
                <c:pt idx="7">
                  <c:v>2.2</c:v>
                </c:pt>
                <c:pt idx="8">
                  <c:v>1.38</c:v>
                </c:pt>
                <c:pt idx="9">
                  <c:v>1.32</c:v>
                </c:pt>
                <c:pt idx="10">
                  <c:v>1.27</c:v>
                </c:pt>
                <c:pt idx="11">
                  <c:v>1.2</c:v>
                </c:pt>
                <c:pt idx="12">
                  <c:v>0.93</c:v>
                </c:pt>
                <c:pt idx="13">
                  <c:v>0.9</c:v>
                </c:pt>
                <c:pt idx="14">
                  <c:v>0.88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</c:v>
                </c:pt>
                <c:pt idx="19">
                  <c:v>0.0</c:v>
                </c:pt>
                <c:pt idx="20">
                  <c:v>0.0</c:v>
                </c:pt>
                <c:pt idx="21">
                  <c:v>0.0</c:v>
                </c:pt>
                <c:pt idx="22">
                  <c:v>0.0</c:v>
                </c:pt>
                <c:pt idx="23">
                  <c:v>0.0</c:v>
                </c:pt>
                <c:pt idx="24">
                  <c:v>0.0</c:v>
                </c:pt>
                <c:pt idx="25">
                  <c:v>0.0</c:v>
                </c:pt>
                <c:pt idx="26">
                  <c:v>0.0</c:v>
                </c:pt>
                <c:pt idx="27">
                  <c:v>0.0</c:v>
                </c:pt>
                <c:pt idx="28">
                  <c:v>0.0</c:v>
                </c:pt>
                <c:pt idx="29">
                  <c:v>0.0</c:v>
                </c:pt>
                <c:pt idx="30">
                  <c:v>0.0</c:v>
                </c:pt>
                <c:pt idx="31">
                  <c:v>0.0</c:v>
                </c:pt>
                <c:pt idx="32">
                  <c:v>0.0</c:v>
                </c:pt>
                <c:pt idx="33">
                  <c:v>0.0</c:v>
                </c:pt>
                <c:pt idx="34">
                  <c:v>0.0</c:v>
                </c:pt>
                <c:pt idx="35">
                  <c:v>0.0</c:v>
                </c:pt>
                <c:pt idx="36">
                  <c:v>0.0</c:v>
                </c:pt>
                <c:pt idx="37">
                  <c:v>0.0</c:v>
                </c:pt>
                <c:pt idx="38">
                  <c:v>0.0</c:v>
                </c:pt>
                <c:pt idx="39">
                  <c:v>0.0</c:v>
                </c:pt>
                <c:pt idx="40">
                  <c:v>0.0</c:v>
                </c:pt>
                <c:pt idx="41">
                  <c:v>0.0</c:v>
                </c:pt>
                <c:pt idx="42">
                  <c:v>0.0</c:v>
                </c:pt>
                <c:pt idx="43">
                  <c:v>0.0</c:v>
                </c:pt>
                <c:pt idx="44">
                  <c:v>0.0</c:v>
                </c:pt>
                <c:pt idx="45">
                  <c:v>0.0</c:v>
                </c:pt>
                <c:pt idx="46">
                  <c:v>0.0</c:v>
                </c:pt>
                <c:pt idx="47">
                  <c:v>0.0</c:v>
                </c:pt>
                <c:pt idx="48">
                  <c:v>0.0</c:v>
                </c:pt>
                <c:pt idx="49">
                  <c:v>0.0</c:v>
                </c:pt>
              </c:numCache>
            </c:numRef>
          </c:val>
        </c:ser>
        <c:dLbls>
          <c:txPr>
            <a:bodyPr/>
            <a:lstStyle/>
            <a:p>
              <a:pPr>
                <a:defRPr sz="800" b="1">
                  <a:latin typeface="Century Gothic"/>
                </a:defRPr>
              </a:pPr>
            </a:p>
          </c:txPr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majorTickMark val="none"/>
        <c:minorTickMark val="none"/>
        <c:tickLblPos val="nextTo"/>
        <c:spPr>
          <a:ln>
            <a:solidFill>
              <a:srgbClr val="000000">
                <a:alpha val="0196"/>
              </a:srgbClr>
            </a:solidFill>
          </a:ln>
        </c:spPr>
        <c:txPr>
          <a:bodyPr/>
          <a:lstStyle/>
          <a:p>
            <a:pPr>
              <a:defRPr sz="1000">
                <a:latin typeface="Century Gothic"/>
              </a:defRPr>
            </a:pPr>
          </a:p>
        </c:txPr>
        <c:crossAx val="-2113994440"/>
        <c:crosses val="autoZero"/>
        <c:auto val="1"/>
        <c:lblAlgn val="ctr"/>
        <c:lblOffset val="100"/>
        <c:tickLblSkip val="1"/>
        <c:noMultiLvlLbl val="0"/>
      </c:catAx>
      <c:valAx>
        <c:axId val="-2113994440"/>
        <c:scaling>
          <c:max val="100.0"/>
          <c:min val="0.0"/>
        </c:scaling>
        <c:delete val="0"/>
        <c:axPos val="b"/>
        <c:title>
          <c:tx>
            <c:rich>
              <a:bodyPr/>
              <a:lstStyle/>
              <a:p>
                <a:pPr>
                  <a:defRPr sz="1000">
                    <a:latin typeface="Century Gothic"/>
                  </a:defRPr>
                </a:pPr>
                <a:r>
                  <a:t>Procento [%]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Century Gothic"/>
              </a:defRPr>
            </a:pPr>
          </a:p>
        </c:txPr>
        <c:crossAx val="-2068027336"/>
        <c:crosses val="autoZero"/>
      </c:valAx>
    </c:plotArea>
    <c:dispBlanksAs val="gap"/>
  </c:chart>
  <c:txPr>
    <a:bodyPr/>
    <a:lstStyle/>
    <a:p>
      <a:pPr>
        <a:defRPr sz="9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chart>
    <c:plotArea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Median DTG (minutes)</c:v>
                </c:pt>
              </c:strCache>
            </c:strRef>
          </c:tx>
          <c:dPt>
            <c:idx val="0"/>
            <c:spPr>
              <a:solidFill>
                <a:srgbClr val="2B58AD"/>
              </a:solidFill>
            </c:spPr>
          </c:dPt>
          <c:dPt>
            <c:idx val="1"/>
            <c:spPr>
              <a:solidFill>
                <a:srgbClr val="2B58AD"/>
              </a:solidFill>
            </c:spPr>
          </c:dPt>
          <c:dPt>
            <c:idx val="2"/>
            <c:spPr>
              <a:solidFill>
                <a:srgbClr val="2B58AD"/>
              </a:solidFill>
            </c:spPr>
          </c:dPt>
          <c:dPt>
            <c:idx val="3"/>
            <c:spPr>
              <a:solidFill>
                <a:srgbClr val="2B58AD"/>
              </a:solidFill>
            </c:spPr>
          </c:dPt>
          <c:dPt>
            <c:idx val="4"/>
            <c:spPr>
              <a:solidFill>
                <a:srgbClr val="2B58AD"/>
              </a:solidFill>
            </c:spPr>
          </c:dPt>
          <c:dPt>
            <c:idx val="5"/>
            <c:spPr>
              <a:solidFill>
                <a:srgbClr val="2B58AD"/>
              </a:solidFill>
            </c:spPr>
          </c:dPt>
          <c:dPt>
            <c:idx val="6"/>
            <c:spPr>
              <a:solidFill>
                <a:srgbClr val="2B58AD"/>
              </a:solidFill>
            </c:spPr>
          </c:dPt>
          <c:dPt>
            <c:idx val="7"/>
            <c:spPr>
              <a:solidFill>
                <a:srgbClr val="2B58AD"/>
              </a:solidFill>
            </c:spPr>
          </c:dPt>
          <c:dPt>
            <c:idx val="8"/>
            <c:spPr>
              <a:solidFill>
                <a:srgbClr val="860000"/>
              </a:solidFill>
            </c:spPr>
          </c:dPt>
          <c:dPt>
            <c:idx val="9"/>
            <c:spPr>
              <a:solidFill>
                <a:srgbClr val="2B58AD"/>
              </a:solidFill>
            </c:spPr>
          </c:dPt>
          <c:dPt>
            <c:idx val="10"/>
            <c:spPr>
              <a:solidFill>
                <a:srgbClr val="2B58AD"/>
              </a:solidFill>
            </c:spPr>
          </c:dPt>
          <c:dPt>
            <c:idx val="11"/>
            <c:spPr>
              <a:solidFill>
                <a:srgbClr val="2B58AD"/>
              </a:solidFill>
            </c:spPr>
          </c:dPt>
          <c:dPt>
            <c:idx val="12"/>
            <c:spPr>
              <a:solidFill>
                <a:srgbClr val="2B58AD"/>
              </a:solidFill>
            </c:spPr>
          </c:dPt>
          <c:dPt>
            <c:idx val="13"/>
            <c:spPr>
              <a:solidFill>
                <a:srgbClr val="2B58AD"/>
              </a:solidFill>
            </c:spPr>
          </c:dPt>
          <c:dPt>
            <c:idx val="14"/>
            <c:spPr>
              <a:solidFill>
                <a:srgbClr val="2B58AD"/>
              </a:solidFill>
            </c:spPr>
          </c:dPt>
          <c:dPt>
            <c:idx val="15"/>
            <c:spPr>
              <a:solidFill>
                <a:srgbClr val="2B58AD"/>
              </a:solidFill>
            </c:spPr>
          </c:dPt>
          <c:cat>
            <c:strRef>
              <c:f>Sheet1!$A$2:$A$17</c:f>
              <c:strCache>
                <c:ptCount val="16"/>
                <c:pt idx="0">
                  <c:v>Praha - VFN </c:v>
                </c:pt>
                <c:pt idx="1">
                  <c:v>Plzeň</c:v>
                </c:pt>
                <c:pt idx="2">
                  <c:v>Ostrava - Vítkovice</c:v>
                </c:pt>
                <c:pt idx="3">
                  <c:v>Brno - FN Brno</c:v>
                </c:pt>
                <c:pt idx="4">
                  <c:v>Praha - FN Motol </c:v>
                </c:pt>
                <c:pt idx="5">
                  <c:v>Hradec Králové</c:v>
                </c:pt>
                <c:pt idx="6">
                  <c:v>Ostrava - FN Ostrava</c:v>
                </c:pt>
                <c:pt idx="7">
                  <c:v>Praha - FN Královské Vinohrady</c:v>
                </c:pt>
                <c:pt idx="8">
                  <c:v>Česká republika</c:v>
                </c:pt>
                <c:pt idx="9">
                  <c:v>České Budějovice</c:v>
                </c:pt>
                <c:pt idx="10">
                  <c:v>Liberec</c:v>
                </c:pt>
                <c:pt idx="11">
                  <c:v>Olomouc</c:v>
                </c:pt>
                <c:pt idx="12">
                  <c:v>Ústí nad Labem </c:v>
                </c:pt>
                <c:pt idx="13">
                  <c:v>Praha - ÚVN</c:v>
                </c:pt>
                <c:pt idx="14">
                  <c:v>Praha - Nemocnice Na Homolce</c:v>
                </c:pt>
                <c:pt idx="15">
                  <c:v>Brno - FN u sv. Anny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90.0</c:v>
                </c:pt>
                <c:pt idx="1">
                  <c:v>87.0</c:v>
                </c:pt>
                <c:pt idx="2">
                  <c:v>80.5</c:v>
                </c:pt>
                <c:pt idx="3">
                  <c:v>65.0</c:v>
                </c:pt>
                <c:pt idx="4">
                  <c:v>63.0</c:v>
                </c:pt>
                <c:pt idx="5">
                  <c:v>57.5</c:v>
                </c:pt>
                <c:pt idx="6">
                  <c:v>55.0</c:v>
                </c:pt>
                <c:pt idx="7">
                  <c:v>55.0</c:v>
                </c:pt>
                <c:pt idx="8">
                  <c:v>55.0</c:v>
                </c:pt>
                <c:pt idx="9">
                  <c:v>54.0</c:v>
                </c:pt>
                <c:pt idx="10">
                  <c:v>53.5</c:v>
                </c:pt>
                <c:pt idx="11">
                  <c:v>53.0</c:v>
                </c:pt>
                <c:pt idx="12">
                  <c:v>46.0</c:v>
                </c:pt>
                <c:pt idx="13">
                  <c:v>45.0</c:v>
                </c:pt>
                <c:pt idx="14">
                  <c:v>39.0</c:v>
                </c:pt>
                <c:pt idx="15">
                  <c:v>27.0</c:v>
                </c:pt>
              </c:numCache>
            </c:numRef>
          </c:val>
        </c:ser>
        <c:dLbls>
          <c:txPr>
            <a:bodyPr/>
            <a:lstStyle/>
            <a:p>
              <a:pPr>
                <a:defRPr sz="800" b="1">
                  <a:latin typeface="Century Gothic"/>
                </a:defRPr>
              </a:pPr>
            </a:p>
          </c:txPr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majorTickMark val="none"/>
        <c:minorTickMark val="none"/>
        <c:tickLblPos val="nextTo"/>
        <c:spPr>
          <a:ln>
            <a:solidFill>
              <a:srgbClr val="000000">
                <a:alpha val="0196"/>
              </a:srgbClr>
            </a:solidFill>
          </a:ln>
        </c:spPr>
        <c:txPr>
          <a:bodyPr/>
          <a:lstStyle/>
          <a:p>
            <a:pPr>
              <a:defRPr sz="1000">
                <a:latin typeface="Century Gothic"/>
              </a:defRPr>
            </a:pPr>
          </a:p>
        </c:txPr>
        <c:crossAx val="-2113994440"/>
        <c:crosses val="autoZero"/>
        <c:auto val="1"/>
        <c:lblAlgn val="ctr"/>
        <c:lblOffset val="100"/>
        <c:tickLblSkip val="1"/>
        <c:noMultiLvlLbl val="0"/>
      </c:catAx>
      <c:valAx>
        <c:axId val="-2113994440"/>
        <c:scaling>
          <c:min val="0.0"/>
        </c:scaling>
        <c:delete val="0"/>
        <c:axPos val="b"/>
        <c:title>
          <c:tx>
            <c:rich>
              <a:bodyPr/>
              <a:lstStyle/>
              <a:p>
                <a:pPr>
                  <a:defRPr sz="1000">
                    <a:latin typeface="Century Gothic"/>
                  </a:defRPr>
                </a:pPr>
                <a:r>
                  <a:t>Čas [min]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Century Gothic"/>
              </a:defRPr>
            </a:pPr>
          </a:p>
        </c:txPr>
        <c:crossAx val="-2068027336"/>
        <c:crosses val="autoZero"/>
      </c:valAx>
    </c:plotArea>
    <c:dispBlanksAs val="gap"/>
  </c:chart>
  <c:txPr>
    <a:bodyPr/>
    <a:lstStyle/>
    <a:p>
      <a:pPr>
        <a:defRPr sz="9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chart>
    <c:plotArea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Median DTG (minutes) - first hospital</c:v>
                </c:pt>
              </c:strCache>
            </c:strRef>
          </c:tx>
          <c:dPt>
            <c:idx val="0"/>
            <c:spPr>
              <a:solidFill>
                <a:srgbClr val="2B58AD"/>
              </a:solidFill>
            </c:spPr>
          </c:dPt>
          <c:dPt>
            <c:idx val="1"/>
            <c:spPr>
              <a:solidFill>
                <a:srgbClr val="2B58AD"/>
              </a:solidFill>
            </c:spPr>
          </c:dPt>
          <c:dPt>
            <c:idx val="2"/>
            <c:spPr>
              <a:solidFill>
                <a:srgbClr val="2B58AD"/>
              </a:solidFill>
            </c:spPr>
          </c:dPt>
          <c:dPt>
            <c:idx val="3"/>
            <c:spPr>
              <a:solidFill>
                <a:srgbClr val="2B58AD"/>
              </a:solidFill>
            </c:spPr>
          </c:dPt>
          <c:dPt>
            <c:idx val="4"/>
            <c:spPr>
              <a:solidFill>
                <a:srgbClr val="2B58AD"/>
              </a:solidFill>
            </c:spPr>
          </c:dPt>
          <c:dPt>
            <c:idx val="5"/>
            <c:spPr>
              <a:solidFill>
                <a:srgbClr val="2B58AD"/>
              </a:solidFill>
            </c:spPr>
          </c:dPt>
          <c:dPt>
            <c:idx val="6"/>
            <c:spPr>
              <a:solidFill>
                <a:srgbClr val="2B58AD"/>
              </a:solidFill>
            </c:spPr>
          </c:dPt>
          <c:dPt>
            <c:idx val="7"/>
            <c:spPr>
              <a:solidFill>
                <a:srgbClr val="2B58AD"/>
              </a:solidFill>
            </c:spPr>
          </c:dPt>
          <c:dPt>
            <c:idx val="8"/>
            <c:spPr>
              <a:solidFill>
                <a:srgbClr val="2B58AD"/>
              </a:solidFill>
            </c:spPr>
          </c:dPt>
          <c:dPt>
            <c:idx val="9"/>
            <c:spPr>
              <a:solidFill>
                <a:srgbClr val="860000"/>
              </a:solidFill>
            </c:spPr>
          </c:dPt>
          <c:dPt>
            <c:idx val="10"/>
            <c:spPr>
              <a:solidFill>
                <a:srgbClr val="2B58AD"/>
              </a:solidFill>
            </c:spPr>
          </c:dPt>
          <c:dPt>
            <c:idx val="11"/>
            <c:spPr>
              <a:solidFill>
                <a:srgbClr val="2B58AD"/>
              </a:solidFill>
            </c:spPr>
          </c:dPt>
          <c:dPt>
            <c:idx val="12"/>
            <c:spPr>
              <a:solidFill>
                <a:srgbClr val="2B58AD"/>
              </a:solidFill>
            </c:spPr>
          </c:dPt>
          <c:dPt>
            <c:idx val="13"/>
            <c:spPr>
              <a:solidFill>
                <a:srgbClr val="2B58AD"/>
              </a:solidFill>
            </c:spPr>
          </c:dPt>
          <c:dPt>
            <c:idx val="14"/>
            <c:spPr>
              <a:solidFill>
                <a:srgbClr val="2B58AD"/>
              </a:solidFill>
            </c:spPr>
          </c:dPt>
          <c:dPt>
            <c:idx val="15"/>
            <c:spPr>
              <a:solidFill>
                <a:srgbClr val="2B58AD"/>
              </a:solidFill>
            </c:spPr>
          </c:dPt>
          <c:cat>
            <c:strRef>
              <c:f>Sheet1!$A$2:$A$17</c:f>
              <c:strCache>
                <c:ptCount val="16"/>
                <c:pt idx="0">
                  <c:v>Plzeň</c:v>
                </c:pt>
                <c:pt idx="1">
                  <c:v>Praha - VFN </c:v>
                </c:pt>
                <c:pt idx="2">
                  <c:v>Praha - ÚVN</c:v>
                </c:pt>
                <c:pt idx="3">
                  <c:v>Ostrava - Vítkovice</c:v>
                </c:pt>
                <c:pt idx="4">
                  <c:v>Hradec Králové</c:v>
                </c:pt>
                <c:pt idx="5">
                  <c:v>Brno - FN Brno</c:v>
                </c:pt>
                <c:pt idx="6">
                  <c:v>Praha - FN Motol </c:v>
                </c:pt>
                <c:pt idx="7">
                  <c:v>Ústí nad Labem </c:v>
                </c:pt>
                <c:pt idx="8">
                  <c:v>Liberec</c:v>
                </c:pt>
                <c:pt idx="9">
                  <c:v>Česká republika</c:v>
                </c:pt>
                <c:pt idx="10">
                  <c:v>Brno - FN u sv. Anny</c:v>
                </c:pt>
                <c:pt idx="11">
                  <c:v>Olomouc</c:v>
                </c:pt>
                <c:pt idx="12">
                  <c:v>Ostrava - FN Ostrava</c:v>
                </c:pt>
                <c:pt idx="13">
                  <c:v>České Budějovice</c:v>
                </c:pt>
                <c:pt idx="14">
                  <c:v>Praha - FN Královské Vinohrady</c:v>
                </c:pt>
                <c:pt idx="15">
                  <c:v>Praha - Nemocnice Na Homolce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91.5</c:v>
                </c:pt>
                <c:pt idx="1">
                  <c:v>88.0</c:v>
                </c:pt>
                <c:pt idx="2">
                  <c:v>85.0</c:v>
                </c:pt>
                <c:pt idx="3">
                  <c:v>83.5</c:v>
                </c:pt>
                <c:pt idx="4">
                  <c:v>81.0</c:v>
                </c:pt>
                <c:pt idx="5">
                  <c:v>80.0</c:v>
                </c:pt>
                <c:pt idx="6">
                  <c:v>79.5</c:v>
                </c:pt>
                <c:pt idx="7">
                  <c:v>66.0</c:v>
                </c:pt>
                <c:pt idx="8">
                  <c:v>65.0</c:v>
                </c:pt>
                <c:pt idx="9">
                  <c:v>65.0</c:v>
                </c:pt>
                <c:pt idx="10">
                  <c:v>62.0</c:v>
                </c:pt>
                <c:pt idx="11">
                  <c:v>61.0</c:v>
                </c:pt>
                <c:pt idx="12">
                  <c:v>60.0</c:v>
                </c:pt>
                <c:pt idx="13">
                  <c:v>56.0</c:v>
                </c:pt>
                <c:pt idx="14">
                  <c:v>55.0</c:v>
                </c:pt>
                <c:pt idx="15">
                  <c:v>52.0</c:v>
                </c:pt>
              </c:numCache>
            </c:numRef>
          </c:val>
        </c:ser>
        <c:dLbls>
          <c:txPr>
            <a:bodyPr/>
            <a:lstStyle/>
            <a:p>
              <a:pPr>
                <a:defRPr sz="800" b="1">
                  <a:latin typeface="Century Gothic"/>
                </a:defRPr>
              </a:pPr>
            </a:p>
          </c:txPr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majorTickMark val="none"/>
        <c:minorTickMark val="none"/>
        <c:tickLblPos val="nextTo"/>
        <c:spPr>
          <a:ln>
            <a:solidFill>
              <a:srgbClr val="000000">
                <a:alpha val="0196"/>
              </a:srgbClr>
            </a:solidFill>
          </a:ln>
        </c:spPr>
        <c:txPr>
          <a:bodyPr/>
          <a:lstStyle/>
          <a:p>
            <a:pPr>
              <a:defRPr sz="1000">
                <a:latin typeface="Century Gothic"/>
              </a:defRPr>
            </a:pPr>
          </a:p>
        </c:txPr>
        <c:crossAx val="-2113994440"/>
        <c:crosses val="autoZero"/>
        <c:auto val="1"/>
        <c:lblAlgn val="ctr"/>
        <c:lblOffset val="100"/>
        <c:tickLblSkip val="1"/>
        <c:noMultiLvlLbl val="0"/>
      </c:catAx>
      <c:valAx>
        <c:axId val="-2113994440"/>
        <c:scaling>
          <c:min val="0.0"/>
        </c:scaling>
        <c:delete val="0"/>
        <c:axPos val="b"/>
        <c:title>
          <c:tx>
            <c:rich>
              <a:bodyPr/>
              <a:lstStyle/>
              <a:p>
                <a:pPr>
                  <a:defRPr sz="1000">
                    <a:latin typeface="Century Gothic"/>
                  </a:defRPr>
                </a:pPr>
                <a:r>
                  <a:t>Čas [min]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Century Gothic"/>
              </a:defRPr>
            </a:pPr>
          </a:p>
        </c:txPr>
        <c:crossAx val="-2068027336"/>
        <c:crosses val="autoZero"/>
      </c:valAx>
    </c:plotArea>
    <c:dispBlanksAs val="gap"/>
  </c:chart>
  <c:txPr>
    <a:bodyPr/>
    <a:lstStyle/>
    <a:p>
      <a:pPr>
        <a:defRPr sz="9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chart>
    <c:plotArea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Median DTG (minutes) - second hospital</c:v>
                </c:pt>
              </c:strCache>
            </c:strRef>
          </c:tx>
          <c:dPt>
            <c:idx val="0"/>
            <c:spPr>
              <a:solidFill>
                <a:srgbClr val="2B58AD"/>
              </a:solidFill>
            </c:spPr>
          </c:dPt>
          <c:dPt>
            <c:idx val="1"/>
            <c:spPr>
              <a:solidFill>
                <a:srgbClr val="2B58AD"/>
              </a:solidFill>
            </c:spPr>
          </c:dPt>
          <c:dPt>
            <c:idx val="2"/>
            <c:spPr>
              <a:solidFill>
                <a:srgbClr val="2B58AD"/>
              </a:solidFill>
            </c:spPr>
          </c:dPt>
          <c:dPt>
            <c:idx val="3"/>
            <c:spPr>
              <a:solidFill>
                <a:srgbClr val="2B58AD"/>
              </a:solidFill>
            </c:spPr>
          </c:dPt>
          <c:dPt>
            <c:idx val="4"/>
            <c:spPr>
              <a:solidFill>
                <a:srgbClr val="2B58AD"/>
              </a:solidFill>
            </c:spPr>
          </c:dPt>
          <c:dPt>
            <c:idx val="5"/>
            <c:spPr>
              <a:solidFill>
                <a:srgbClr val="2B58AD"/>
              </a:solidFill>
            </c:spPr>
          </c:dPt>
          <c:dPt>
            <c:idx val="6"/>
            <c:spPr>
              <a:solidFill>
                <a:srgbClr val="2B58AD"/>
              </a:solidFill>
            </c:spPr>
          </c:dPt>
          <c:dPt>
            <c:idx val="7"/>
            <c:spPr>
              <a:solidFill>
                <a:srgbClr val="860000"/>
              </a:solidFill>
            </c:spPr>
          </c:dPt>
          <c:dPt>
            <c:idx val="8"/>
            <c:spPr>
              <a:solidFill>
                <a:srgbClr val="2B58AD"/>
              </a:solidFill>
            </c:spPr>
          </c:dPt>
          <c:dPt>
            <c:idx val="9"/>
            <c:spPr>
              <a:solidFill>
                <a:srgbClr val="2B58AD"/>
              </a:solidFill>
            </c:spPr>
          </c:dPt>
          <c:dPt>
            <c:idx val="10"/>
            <c:spPr>
              <a:solidFill>
                <a:srgbClr val="2B58AD"/>
              </a:solidFill>
            </c:spPr>
          </c:dPt>
          <c:dPt>
            <c:idx val="11"/>
            <c:spPr>
              <a:solidFill>
                <a:srgbClr val="2B58AD"/>
              </a:solidFill>
            </c:spPr>
          </c:dPt>
          <c:dPt>
            <c:idx val="12"/>
            <c:spPr>
              <a:solidFill>
                <a:srgbClr val="2B58AD"/>
              </a:solidFill>
            </c:spPr>
          </c:dPt>
          <c:dPt>
            <c:idx val="13"/>
            <c:spPr>
              <a:solidFill>
                <a:srgbClr val="2B58AD"/>
              </a:solidFill>
            </c:spPr>
          </c:dPt>
          <c:dPt>
            <c:idx val="14"/>
            <c:spPr>
              <a:solidFill>
                <a:srgbClr val="2B58AD"/>
              </a:solidFill>
            </c:spPr>
          </c:dPt>
          <c:dPt>
            <c:idx val="15"/>
            <c:spPr>
              <a:solidFill>
                <a:srgbClr val="2B58AD"/>
              </a:solidFill>
            </c:spPr>
          </c:dPt>
          <c:cat>
            <c:strRef>
              <c:f>Sheet1!$A$2:$A$17</c:f>
              <c:strCache>
                <c:ptCount val="16"/>
                <c:pt idx="0">
                  <c:v>Praha - VFN </c:v>
                </c:pt>
                <c:pt idx="1">
                  <c:v>Praha - FN Královské Vinohrady</c:v>
                </c:pt>
                <c:pt idx="2">
                  <c:v>Plzeň</c:v>
                </c:pt>
                <c:pt idx="3">
                  <c:v>Brno - FN Brno</c:v>
                </c:pt>
                <c:pt idx="4">
                  <c:v>Hradec Králové</c:v>
                </c:pt>
                <c:pt idx="5">
                  <c:v>Ústí nad Labem </c:v>
                </c:pt>
                <c:pt idx="6">
                  <c:v>České Budějovice</c:v>
                </c:pt>
                <c:pt idx="7">
                  <c:v>Česká republika</c:v>
                </c:pt>
                <c:pt idx="8">
                  <c:v>Liberec</c:v>
                </c:pt>
                <c:pt idx="9">
                  <c:v>Praha - ÚVN</c:v>
                </c:pt>
                <c:pt idx="10">
                  <c:v>Praha - Nemocnice Na Homolce</c:v>
                </c:pt>
                <c:pt idx="11">
                  <c:v>Praha - FN Motol </c:v>
                </c:pt>
                <c:pt idx="12">
                  <c:v>Ostrava - FN Ostrava</c:v>
                </c:pt>
                <c:pt idx="13">
                  <c:v>Olomouc</c:v>
                </c:pt>
                <c:pt idx="14">
                  <c:v>Brno - FN u sv. Anny</c:v>
                </c:pt>
                <c:pt idx="15">
                  <c:v>Ostrava - Vítkovice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0.0</c:v>
                </c:pt>
                <c:pt idx="1">
                  <c:v>0.0</c:v>
                </c:pt>
                <c:pt idx="2">
                  <c:v>40.0</c:v>
                </c:pt>
                <c:pt idx="3">
                  <c:v>35.0</c:v>
                </c:pt>
                <c:pt idx="4">
                  <c:v>35.0</c:v>
                </c:pt>
                <c:pt idx="5">
                  <c:v>29.0</c:v>
                </c:pt>
                <c:pt idx="6">
                  <c:v>22.0</c:v>
                </c:pt>
                <c:pt idx="7">
                  <c:v>22.0</c:v>
                </c:pt>
                <c:pt idx="8">
                  <c:v>20.0</c:v>
                </c:pt>
                <c:pt idx="9">
                  <c:v>20.0</c:v>
                </c:pt>
                <c:pt idx="10">
                  <c:v>17.0</c:v>
                </c:pt>
                <c:pt idx="11">
                  <c:v>15.0</c:v>
                </c:pt>
                <c:pt idx="12">
                  <c:v>15.0</c:v>
                </c:pt>
                <c:pt idx="13">
                  <c:v>14.0</c:v>
                </c:pt>
                <c:pt idx="14">
                  <c:v>14.0</c:v>
                </c:pt>
                <c:pt idx="15">
                  <c:v>12.5</c:v>
                </c:pt>
              </c:numCache>
            </c:numRef>
          </c:val>
        </c:ser>
        <c:dLbls>
          <c:txPr>
            <a:bodyPr/>
            <a:lstStyle/>
            <a:p>
              <a:pPr>
                <a:defRPr sz="800" b="1">
                  <a:latin typeface="Century Gothic"/>
                </a:defRPr>
              </a:pPr>
            </a:p>
          </c:txPr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axId val="-2068027336"/>
        <c:axId val="-2113994440"/>
      </c:barChart>
      <c:catAx>
        <c:axId val="-2068027336"/>
        <c:scaling>
          <c:orientation val="minMax"/>
        </c:scaling>
        <c:delete val="0"/>
        <c:axPos val="l"/>
        <c:majorTickMark val="none"/>
        <c:minorTickMark val="none"/>
        <c:tickLblPos val="nextTo"/>
        <c:spPr>
          <a:ln>
            <a:solidFill>
              <a:srgbClr val="000000">
                <a:alpha val="0196"/>
              </a:srgbClr>
            </a:solidFill>
          </a:ln>
        </c:spPr>
        <c:txPr>
          <a:bodyPr/>
          <a:lstStyle/>
          <a:p>
            <a:pPr>
              <a:defRPr sz="1000">
                <a:latin typeface="Century Gothic"/>
              </a:defRPr>
            </a:pPr>
          </a:p>
        </c:txPr>
        <c:crossAx val="-2113994440"/>
        <c:crosses val="autoZero"/>
        <c:auto val="1"/>
        <c:lblAlgn val="ctr"/>
        <c:lblOffset val="100"/>
        <c:tickLblSkip val="1"/>
        <c:noMultiLvlLbl val="0"/>
      </c:catAx>
      <c:valAx>
        <c:axId val="-2113994440"/>
        <c:scaling>
          <c:min val="0.0"/>
        </c:scaling>
        <c:delete val="0"/>
        <c:axPos val="b"/>
        <c:title>
          <c:tx>
            <c:rich>
              <a:bodyPr/>
              <a:lstStyle/>
              <a:p>
                <a:pPr>
                  <a:defRPr sz="1000">
                    <a:latin typeface="Century Gothic"/>
                  </a:defRPr>
                </a:pPr>
                <a:r>
                  <a:t>Čas [min]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Century Gothic"/>
              </a:defRPr>
            </a:pPr>
          </a:p>
        </c:txPr>
        <c:crossAx val="-2068027336"/>
        <c:crosses val="autoZero"/>
      </c:valAx>
    </c:plotArea>
    <c:dispBlanksAs val="gap"/>
  </c:chart>
  <c:txPr>
    <a:bodyPr/>
    <a:lstStyle/>
    <a:p>
      <a:pPr>
        <a:defRPr sz="900"/>
      </a:pPr>
      <a:endParaRPr lang="en-US"/>
    </a:p>
  </c:txPr>
  <c:externalData r:id="rId1">
    <c:autoUpdate val="0"/>
  </c:externalData>
</c:chartSpace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F3DBE-F708-43B4-99AB-207F49198DA3}" type="datetimeFigureOut">
              <a:rPr lang="en-GB" smtClean="0"/>
              <a:t>17/05/2019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8340B3-EF32-400A-81DC-93715413F4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955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6C93A-4521-4282-9678-A8FC63C34EF9}" type="datetimeFigureOut">
              <a:rPr lang="en-CA" smtClean="0"/>
              <a:t>2019-05-17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BFAB-84EB-4B8B-848B-5DA05A8EA7C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51864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6C93A-4521-4282-9678-A8FC63C34EF9}" type="datetimeFigureOut">
              <a:rPr lang="en-CA" smtClean="0"/>
              <a:t>2019-05-17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BFAB-84EB-4B8B-848B-5DA05A8EA7C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4743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6C93A-4521-4282-9678-A8FC63C34EF9}" type="datetimeFigureOut">
              <a:rPr lang="en-CA" smtClean="0"/>
              <a:t>2019-05-17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BFAB-84EB-4B8B-848B-5DA05A8EA7C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1467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A970F-0605-4B8D-B027-9530002B0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769" y="215259"/>
            <a:ext cx="11693769" cy="4320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2B58AD"/>
                </a:solidFill>
                <a:latin typeface="Century Gothic" panose="020B0502020202020204" pitchFamily="34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267336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A970F-0605-4B8D-B027-9530002B0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631" y="103890"/>
            <a:ext cx="11646877" cy="432000"/>
          </a:xfrm>
        </p:spPr>
        <p:txBody>
          <a:bodyPr>
            <a:noAutofit/>
          </a:bodyPr>
          <a:lstStyle>
            <a:lvl1pPr algn="ctr">
              <a:defRPr sz="2000" b="0">
                <a:solidFill>
                  <a:srgbClr val="2B58AD"/>
                </a:solidFill>
                <a:latin typeface="Century Gothic" panose="020B0502020202020204" pitchFamily="34" charset="0"/>
                <a:ea typeface="Roboto" panose="02000000000000000000" pitchFamily="2" charset="0"/>
              </a:defRPr>
            </a:lvl1pPr>
          </a:lstStyle>
          <a:p>
            <a:r>
              <a:rPr lang="en-US" dirty="0" smtClean="0"/>
              <a:t>Click to </a:t>
            </a:r>
            <a:r>
              <a:rPr lang="en-US" dirty="0"/>
              <a:t>edit Master title style</a:t>
            </a:r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269631" y="479765"/>
            <a:ext cx="11646877" cy="308172"/>
          </a:xfrm>
        </p:spPr>
        <p:txBody>
          <a:bodyPr>
            <a:noAutofit/>
          </a:bodyPr>
          <a:lstStyle>
            <a:lvl1pPr marL="0" indent="0" algn="ctr">
              <a:buNone/>
              <a:defRPr sz="1400" b="0">
                <a:solidFill>
                  <a:srgbClr val="2B58AD"/>
                </a:solidFill>
                <a:latin typeface="Century Gothic" panose="020B0502020202020204" pitchFamily="34" charset="0"/>
                <a:ea typeface="Roboto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57560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6C93A-4521-4282-9678-A8FC63C34EF9}" type="datetimeFigureOut">
              <a:rPr lang="en-CA" smtClean="0"/>
              <a:t>2019-05-17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BFAB-84EB-4B8B-848B-5DA05A8EA7C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5340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6C93A-4521-4282-9678-A8FC63C34EF9}" type="datetimeFigureOut">
              <a:rPr lang="en-CA" smtClean="0"/>
              <a:t>2019-05-17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BFAB-84EB-4B8B-848B-5DA05A8EA7C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4509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6C93A-4521-4282-9678-A8FC63C34EF9}" type="datetimeFigureOut">
              <a:rPr lang="en-CA" smtClean="0"/>
              <a:t>2019-05-17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BFAB-84EB-4B8B-848B-5DA05A8EA7C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30635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6C93A-4521-4282-9678-A8FC63C34EF9}" type="datetimeFigureOut">
              <a:rPr lang="en-CA" smtClean="0"/>
              <a:t>2019-05-17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BFAB-84EB-4B8B-848B-5DA05A8EA7C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86830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6C93A-4521-4282-9678-A8FC63C34EF9}" type="datetimeFigureOut">
              <a:rPr lang="en-CA" smtClean="0"/>
              <a:t>2019-05-17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BFAB-84EB-4B8B-848B-5DA05A8EA7C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15510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6C93A-4521-4282-9678-A8FC63C34EF9}" type="datetimeFigureOut">
              <a:rPr lang="en-CA" smtClean="0"/>
              <a:t>2019-05-17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BFAB-84EB-4B8B-848B-5DA05A8EA7C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01299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6C93A-4521-4282-9678-A8FC63C34EF9}" type="datetimeFigureOut">
              <a:rPr lang="en-CA" smtClean="0"/>
              <a:t>2019-05-17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BFAB-84EB-4B8B-848B-5DA05A8EA7C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65613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6C93A-4521-4282-9678-A8FC63C34EF9}" type="datetimeFigureOut">
              <a:rPr lang="en-CA" smtClean="0"/>
              <a:t>2019-05-17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BFAB-84EB-4B8B-848B-5DA05A8EA7C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3393302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 t="-40000" b="-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6C93A-4521-4282-9678-A8FC63C34EF9}" type="datetimeFigureOut">
              <a:rPr lang="en-CA" smtClean="0"/>
              <a:t>2019-05-17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9BFAB-84EB-4B8B-848B-5DA05A8EA7C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8804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1" r:id="rId10"/>
    <p:sldLayoutId id="2147483674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chart" Target="../charts/chart7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chart" Target="../charts/chart8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chart" Target="../charts/chart9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chart" Target="../charts/chart10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chart" Target="../charts/chart11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chart" Target="../charts/char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chart" Target="../charts/char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chart" Target="../charts/chart3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chart" Target="../charts/chart4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chart" Target="../charts/chart5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chart" Target="../charts/chart6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1567357"/>
            <a:ext cx="7188199" cy="371989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74625" cmpd="thinThick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468A63F-CC93-40DB-8E33-3B8038E72ECE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0950" y="5615427"/>
            <a:ext cx="2236790" cy="9144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40080" y="2074363"/>
            <a:ext cx="2752354" cy="2709275"/>
          </a:xfrm>
          <a:prstGeom prst="ellipse">
            <a:avLst/>
          </a:prstGeom>
          <a:noFill/>
          <a:ln w="174625" cmpd="thinThick"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2400">
                <a:solidFill>
                  <a:srgbClr val="FAFAFA"/>
                </a:solidFill>
                <a:latin typeface="Century Gothic"/>
              </a:rPr>
              <a:t>Česká republika
Reports
</a:t>
            </a:r>
            <a:r>
              <a:rPr sz="1800">
                <a:solidFill>
                  <a:srgbClr val="FAFAFA"/>
                </a:solidFill>
                <a:latin typeface="Century Gothic"/>
              </a:rPr>
              <a:t>Jan - Dec
2019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2345079"/>
      </p:ext>
    </p:extLst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Medián door-to-groin time - Jan-Dec 2019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892000" y="720000"/>
            <a:ext cx="2880000" cy="180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800"/>
              </a:lnSpc>
            </a:pPr>
            <a:r>
              <a:rPr sz="1050">
                <a:latin typeface="Century Gothic"/>
              </a:rPr>
              <a:t>Parametr medián DOOR-TO-GROIN TIME je čas, který odráží kvalitu nemocničního managementu.</a:t>
            </a:r>
          </a:p>
          <a:p>
            <a:pPr algn="ctr">
              <a:lnSpc>
                <a:spcPts val="1800"/>
              </a:lnSpc>
            </a:pPr>
            <a:r>
              <a:rPr sz="1050">
                <a:latin typeface="Century Gothic"/>
              </a:rPr>
              <a:t>Tento čas musí zahrnovat všechen čas, který uplyne od překročení pacienta prvních dvěří nemocnice až po vpich do třísla.</a:t>
            </a:r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251999" y="720000"/>
          <a:ext cx="11520000" cy="594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Medián door-to-groin time - Primární příjem k intervenci MT - Jan-Dec 2019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892000" y="720000"/>
            <a:ext cx="2880000" cy="180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800"/>
              </a:lnSpc>
            </a:pPr>
            <a:r>
              <a:rPr sz="1050">
                <a:latin typeface="Century Gothic"/>
              </a:rPr>
              <a:t>Parametr medián DOOR-TO-GROIN TIME je čas, který odráží kvalitu nemocničního managementu.</a:t>
            </a:r>
          </a:p>
          <a:p>
            <a:pPr algn="ctr">
              <a:lnSpc>
                <a:spcPts val="1800"/>
              </a:lnSpc>
            </a:pPr>
            <a:r>
              <a:rPr sz="1050">
                <a:latin typeface="Century Gothic"/>
              </a:rPr>
              <a:t>Tento čas musí zahrnovat všechen čas, který uplyne od překročení pacienta prvních dvěří nemocnice až po vpich do třísla.</a:t>
            </a:r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251999" y="720000"/>
          <a:ext cx="11520000" cy="594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Medián door-to-groin time - Sekundární příjem k intervenci MT - Jan-Dec 2019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892000" y="720000"/>
            <a:ext cx="2880000" cy="180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800"/>
              </a:lnSpc>
            </a:pPr>
            <a:r>
              <a:rPr sz="1050">
                <a:latin typeface="Century Gothic"/>
              </a:rPr>
              <a:t>Parametr medián DOOR-TO-GROIN TIME je čas, který odráží kvalitu nemocničního managementu.</a:t>
            </a:r>
          </a:p>
          <a:p>
            <a:pPr algn="ctr">
              <a:lnSpc>
                <a:spcPts val="1800"/>
              </a:lnSpc>
            </a:pPr>
            <a:r>
              <a:rPr sz="1050">
                <a:latin typeface="Century Gothic"/>
              </a:rPr>
              <a:t>Tento čas musí zahrnovat všechen čas, který uplyne od překročení pacienta prvních dvěří nemocnice až po vpich do třísla.</a:t>
            </a:r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251999" y="720000"/>
          <a:ext cx="11520000" cy="594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Počet MT na nemocnici - Jan-Dec 2019 (n=1375)</a:t>
            </a:r>
          </a:p>
        </p:txBody>
      </p:sp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251999" y="720000"/>
          <a:ext cx="11520000" cy="594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% nezadaných nebo chybně zadaných údajů pro DGT - Jan-Dec 2019</a:t>
            </a:r>
          </a:p>
        </p:txBody>
      </p:sp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251999" y="720000"/>
          <a:ext cx="11520000" cy="594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Pacienti, kteří mají nesprávně zadané údaje pro výpočet DTG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40000" y="720000"/>
            <a:ext cx="2880000" cy="144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ts val="1800"/>
              </a:lnSpc>
            </a:pPr>
            <a:r>
              <a:rPr sz="1000"/>
              <a:t>Údaj DTG je brán jako nesprávný pokud je čas v minutách: </a:t>
            </a:r>
          </a:p>
          <a:p>
            <a:pPr algn="l">
              <a:lnSpc>
                <a:spcPts val="1800"/>
              </a:lnSpc>
            </a:pPr>
            <a:r>
              <a:rPr sz="1000"/>
              <a:t>	a) menší nebo roven 0 nebo</a:t>
            </a:r>
          </a:p>
          <a:p>
            <a:pPr algn="l">
              <a:lnSpc>
                <a:spcPts val="1800"/>
              </a:lnSpc>
            </a:pPr>
            <a:r>
              <a:rPr sz="1000"/>
              <a:t>	b) větší než 700.</a:t>
            </a:r>
          </a:p>
          <a:p>
            <a:pPr algn="l">
              <a:lnSpc>
                <a:spcPts val="1800"/>
              </a:lnSpc>
            </a:pPr>
            <a:r>
              <a:rPr sz="1000"/>
              <a:t>Ve většině případů se jedná o chybu, kdy čas léčby předchází čas hospitalizace.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60000" y="720000"/>
          <a:ext cx="3960000" cy="360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80000"/>
                <a:gridCol w="1980000"/>
              </a:tblGrid>
              <a:tr h="45000">
                <a:tc>
                  <a:txBody>
                    <a:bodyPr/>
                    <a:lstStyle/>
                    <a:p>
                      <a:r>
                        <a:rPr sz="800"/>
                        <a:t>Nemocnice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Subject ID</a:t>
                      </a:r>
                    </a:p>
                  </a:txBody>
                  <a:tcPr/>
                </a:tc>
              </a:tr>
              <a:tr h="45000">
                <a:tc>
                  <a:txBody>
                    <a:bodyPr/>
                    <a:lstStyle/>
                    <a:p>
                      <a:r>
                        <a:rPr sz="800"/>
                        <a:t>Brno - FN Brno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2014196275</a:t>
                      </a:r>
                    </a:p>
                  </a:txBody>
                  <a:tcPr/>
                </a:tc>
              </a:tr>
              <a:tr h="45000">
                <a:tc>
                  <a:txBody>
                    <a:bodyPr/>
                    <a:lstStyle/>
                    <a:p>
                      <a:r>
                        <a:rPr sz="800"/>
                        <a:t>Olomouc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2014204562</a:t>
                      </a:r>
                    </a:p>
                  </a:txBody>
                  <a:tcPr/>
                </a:tc>
              </a:tr>
              <a:tr h="45000">
                <a:tc>
                  <a:txBody>
                    <a:bodyPr/>
                    <a:lstStyle/>
                    <a:p>
                      <a:r>
                        <a:rPr sz="800"/>
                        <a:t>Olomouc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2019033005</a:t>
                      </a:r>
                    </a:p>
                  </a:txBody>
                  <a:tcPr/>
                </a:tc>
              </a:tr>
              <a:tr h="45000">
                <a:tc>
                  <a:txBody>
                    <a:bodyPr/>
                    <a:lstStyle/>
                    <a:p>
                      <a:r>
                        <a:rPr sz="800"/>
                        <a:t>Olomouc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2020023255</a:t>
                      </a:r>
                    </a:p>
                  </a:txBody>
                  <a:tcPr/>
                </a:tc>
              </a:tr>
              <a:tr h="45000">
                <a:tc>
                  <a:txBody>
                    <a:bodyPr/>
                    <a:lstStyle/>
                    <a:p>
                      <a:r>
                        <a:rPr sz="800"/>
                        <a:t>Praha - FN Motol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2014205299</a:t>
                      </a:r>
                    </a:p>
                  </a:txBody>
                  <a:tcPr/>
                </a:tc>
              </a:tr>
              <a:tr h="45000">
                <a:tc>
                  <a:txBody>
                    <a:bodyPr/>
                    <a:lstStyle/>
                    <a:p>
                      <a:r>
                        <a:rPr sz="800"/>
                        <a:t>Praha - FN Motol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2014205306</a:t>
                      </a:r>
                    </a:p>
                  </a:txBody>
                  <a:tcPr/>
                </a:tc>
              </a:tr>
              <a:tr h="45000">
                <a:tc>
                  <a:txBody>
                    <a:bodyPr/>
                    <a:lstStyle/>
                    <a:p>
                      <a:r>
                        <a:rPr sz="800"/>
                        <a:t>Ústí nad Labem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300119ČerHan26MAS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Medián door-to-needle time pro intravenózní trombolýzu - Jan-Dec 2019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892000" y="720000"/>
            <a:ext cx="2880000" cy="180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800"/>
              </a:lnSpc>
            </a:pPr>
            <a:r>
              <a:rPr sz="1050">
                <a:latin typeface="Century Gothic"/>
              </a:rPr>
              <a:t>Parametr medián DOOR-TO-NEEDLE TIME je čas, který odráží kvalitu nemocničního managementu.</a:t>
            </a:r>
          </a:p>
          <a:p>
            <a:pPr algn="ctr">
              <a:lnSpc>
                <a:spcPts val="1800"/>
              </a:lnSpc>
            </a:pPr>
            <a:r>
              <a:rPr sz="1050">
                <a:latin typeface="Century Gothic"/>
              </a:rPr>
              <a:t>Tento čas musí zahrnovat všechen čas, který uplyne od překročení pacienta prvních dvěří nemocnice až po zahájení léčby.</a:t>
            </a:r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251999" y="720000"/>
          <a:ext cx="11520000" cy="594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Počet IVT na IC/KCC - Jan-Dec 2019 (n=4872)</a:t>
            </a:r>
          </a:p>
        </p:txBody>
      </p:sp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251999" y="720000"/>
          <a:ext cx="11520000" cy="594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Medián viděn naposledy zdráv (=začátek symptomů) - příjezd do nemocnice - Jan-Dec 2019</a:t>
            </a:r>
          </a:p>
        </p:txBody>
      </p:sp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251999" y="720000"/>
          <a:ext cx="11520000" cy="594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Počet IVT provedených v jednotlivých krajích - Jan-Dec 2019 (n=4872)</a:t>
            </a:r>
          </a:p>
        </p:txBody>
      </p:sp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251999" y="720000"/>
          <a:ext cx="11520000" cy="594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Počet IVT na 100 000 obyvatel jednotlivých krajů - Jan-Dec 2019</a:t>
            </a:r>
          </a:p>
        </p:txBody>
      </p:sp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251999" y="720000"/>
          <a:ext cx="11520000" cy="594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% nezadaných nebo chybně zadaných údajů pro DNT - Jan-Dec 2019</a:t>
            </a:r>
          </a:p>
        </p:txBody>
      </p:sp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251999" y="720000"/>
          <a:ext cx="11520000" cy="59400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Pacienti, kteří mají nesprávně zadané údaje pro výpočet DNT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40000" y="720000"/>
            <a:ext cx="2880000" cy="144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ts val="1800"/>
              </a:lnSpc>
            </a:pPr>
            <a:r>
              <a:rPr sz="1000"/>
              <a:t>Údaj DTN je brán jako nesprávný pokud je čas v minutách: </a:t>
            </a:r>
          </a:p>
          <a:p>
            <a:pPr algn="l">
              <a:lnSpc>
                <a:spcPts val="1800"/>
              </a:lnSpc>
            </a:pPr>
            <a:r>
              <a:rPr sz="1000"/>
              <a:t>	a) menší nebo roven 0 nebo</a:t>
            </a:r>
          </a:p>
          <a:p>
            <a:pPr algn="l">
              <a:lnSpc>
                <a:spcPts val="1800"/>
              </a:lnSpc>
            </a:pPr>
            <a:r>
              <a:rPr sz="1000"/>
              <a:t>	b) větší než 400.</a:t>
            </a:r>
          </a:p>
          <a:p>
            <a:pPr algn="l">
              <a:lnSpc>
                <a:spcPts val="1800"/>
              </a:lnSpc>
            </a:pPr>
            <a:r>
              <a:rPr sz="1000"/>
              <a:t>Ve většině případů se jedná o chybu, kdy čas léčby předchází čas hospitalizace.</a:t>
            </a:r>
          </a:p>
          <a:p>
            <a:pPr algn="l">
              <a:lnSpc>
                <a:spcPts val="1800"/>
              </a:lnSpc>
            </a:pPr>
            <a:r>
              <a:rPr sz="1000"/>
              <a:t>
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60000" y="720000"/>
          <a:ext cx="3960000" cy="360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80000"/>
                <a:gridCol w="1980000"/>
              </a:tblGrid>
              <a:tr h="13846">
                <a:tc>
                  <a:txBody>
                    <a:bodyPr/>
                    <a:lstStyle/>
                    <a:p>
                      <a:r>
                        <a:rPr sz="800"/>
                        <a:t>Nemocnice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Subject ID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Děčín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360522DC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Děčín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62050416DC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Děčín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39542207DC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Děčín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46540441DC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Kladno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SI_49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Kladno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HV_51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Kolín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2019-046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Litoměřice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1170918329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Olomouc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2014208503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Olomouc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2014204562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Olomouc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2014208511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Olomouc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2014204563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Olomouc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2014205034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Plzeň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2014199192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Plzeň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2019029121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Plzeň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2014213161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Plzeň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2020034992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Plzeň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2019027788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Plzeň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2019022116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Plzeň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2020036389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Plzeň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2014207431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Plzeň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2014218794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Plzeň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2014213271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Praha - FN Královské Vinohrady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010212MH</a:t>
                      </a:r>
                    </a:p>
                  </a:txBody>
                  <a:tcPr/>
                </a:tc>
              </a:tr>
              <a:tr h="13850">
                <a:tc>
                  <a:txBody>
                    <a:bodyPr/>
                    <a:lstStyle/>
                    <a:p>
                      <a:r>
                        <a:rPr sz="800"/>
                        <a:t>Praha - FN Motol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2014201993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00000" y="720000"/>
          <a:ext cx="3960000" cy="360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80000"/>
                <a:gridCol w="1980000"/>
              </a:tblGrid>
              <a:tr h="13846">
                <a:tc>
                  <a:txBody>
                    <a:bodyPr/>
                    <a:lstStyle/>
                    <a:p>
                      <a:r>
                        <a:rPr sz="800"/>
                        <a:t>Nemocnice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Subject ID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Praha - FN Motol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2019022970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Praha - FN Motol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2014202008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Praha - FN Motol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2014205299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Praha - FN Motol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2019022937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Praha - FN Motol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2019045454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Praha - FN Motol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2014201869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Praha - FN Motol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2014201974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Praha - FN Motol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2014208894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Praha - FN Motol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2014201981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Praha - FN Motol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2014198607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Praha - Nemocnice Na Homolce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2014216598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Praha - Nemocnice Na Homolce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2014216602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Praha - Nemocnice Na Homolce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2019026823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Praha - Nemocnice Na Homolce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2019022691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Praha - Nemocnice Na Homolce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2014216593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Praha - Nemocnice Na Homolce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2019026833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Praha - Nemocnice Na Homolce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2019026879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Písek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2020024351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Písek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2020028346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Písek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2019031480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Písek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2019034848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Písek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2020024353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Písek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2020028347</a:t>
                      </a:r>
                    </a:p>
                  </a:txBody>
                  <a:tcPr/>
                </a:tc>
              </a:tr>
              <a:tr h="13846">
                <a:tc>
                  <a:txBody>
                    <a:bodyPr/>
                    <a:lstStyle/>
                    <a:p>
                      <a:r>
                        <a:rPr sz="800"/>
                        <a:t>Písek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2019027318</a:t>
                      </a:r>
                    </a:p>
                  </a:txBody>
                  <a:tcPr/>
                </a:tc>
              </a:tr>
              <a:tr h="13850">
                <a:tc>
                  <a:txBody>
                    <a:bodyPr/>
                    <a:lstStyle/>
                    <a:p>
                      <a:r>
                        <a:rPr sz="800"/>
                        <a:t>Písek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2020024348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Pacienti, kteří mají nesprávně zadané údaje pro výpočet DNT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40000" y="720000"/>
            <a:ext cx="2880000" cy="144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ts val="1800"/>
              </a:lnSpc>
            </a:pPr>
            <a:r>
              <a:rPr sz="1000"/>
              <a:t>Údaj DTN je brán jako nesprávný pokud je čas v minutách: </a:t>
            </a:r>
          </a:p>
          <a:p>
            <a:pPr algn="l">
              <a:lnSpc>
                <a:spcPts val="1800"/>
              </a:lnSpc>
            </a:pPr>
            <a:r>
              <a:rPr sz="1000"/>
              <a:t>	a) menší nebo roven 0 nebo</a:t>
            </a:r>
          </a:p>
          <a:p>
            <a:pPr algn="l">
              <a:lnSpc>
                <a:spcPts val="1800"/>
              </a:lnSpc>
            </a:pPr>
            <a:r>
              <a:rPr sz="1000"/>
              <a:t>	b) větší než 400.</a:t>
            </a:r>
          </a:p>
          <a:p>
            <a:pPr algn="l">
              <a:lnSpc>
                <a:spcPts val="1800"/>
              </a:lnSpc>
            </a:pPr>
            <a:r>
              <a:rPr sz="1000"/>
              <a:t>Ve většině případů se jedná o chybu, kdy čas léčby předchází čas hospitalizace.</a:t>
            </a:r>
          </a:p>
          <a:p>
            <a:pPr algn="l">
              <a:lnSpc>
                <a:spcPts val="1800"/>
              </a:lnSpc>
            </a:pPr>
            <a:r>
              <a:rPr sz="1000"/>
              <a:t>
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60000" y="720000"/>
          <a:ext cx="3960000" cy="360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80000"/>
                <a:gridCol w="1980000"/>
              </a:tblGrid>
              <a:tr h="24000">
                <a:tc>
                  <a:txBody>
                    <a:bodyPr/>
                    <a:lstStyle/>
                    <a:p>
                      <a:r>
                        <a:rPr sz="800"/>
                        <a:t>Nemocnice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Subject ID</a:t>
                      </a:r>
                    </a:p>
                  </a:txBody>
                  <a:tcPr/>
                </a:tc>
              </a:tr>
              <a:tr h="24000">
                <a:tc>
                  <a:txBody>
                    <a:bodyPr/>
                    <a:lstStyle/>
                    <a:p>
                      <a:r>
                        <a:rPr sz="800"/>
                        <a:t>Písek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2014205525</a:t>
                      </a:r>
                    </a:p>
                  </a:txBody>
                  <a:tcPr/>
                </a:tc>
              </a:tr>
              <a:tr h="24000">
                <a:tc>
                  <a:txBody>
                    <a:bodyPr/>
                    <a:lstStyle/>
                    <a:p>
                      <a:r>
                        <a:rPr sz="800"/>
                        <a:t>Písek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2014205533</a:t>
                      </a:r>
                    </a:p>
                  </a:txBody>
                  <a:tcPr/>
                </a:tc>
              </a:tr>
              <a:tr h="24000">
                <a:tc>
                  <a:txBody>
                    <a:bodyPr/>
                    <a:lstStyle/>
                    <a:p>
                      <a:r>
                        <a:rPr sz="800"/>
                        <a:t>Zlín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2014201743</a:t>
                      </a:r>
                    </a:p>
                  </a:txBody>
                  <a:tcPr/>
                </a:tc>
              </a:tr>
              <a:tr h="24000">
                <a:tc>
                  <a:txBody>
                    <a:bodyPr/>
                    <a:lstStyle/>
                    <a:p>
                      <a:r>
                        <a:rPr sz="800"/>
                        <a:t>Ústí nad Labem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240119VogMar46</a:t>
                      </a:r>
                    </a:p>
                  </a:txBody>
                  <a:tcPr/>
                </a:tc>
              </a:tr>
              <a:tr h="24000">
                <a:tc>
                  <a:txBody>
                    <a:bodyPr/>
                    <a:lstStyle/>
                    <a:p>
                      <a:r>
                        <a:rPr sz="800"/>
                        <a:t>Ústí nad Labem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070719ŠťaJos48</a:t>
                      </a:r>
                    </a:p>
                  </a:txBody>
                  <a:tcPr/>
                </a:tc>
              </a:tr>
              <a:tr h="24000">
                <a:tc>
                  <a:txBody>
                    <a:bodyPr/>
                    <a:lstStyle/>
                    <a:p>
                      <a:r>
                        <a:rPr sz="800"/>
                        <a:t>České Budějovice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2014210514</a:t>
                      </a:r>
                    </a:p>
                  </a:txBody>
                  <a:tcPr/>
                </a:tc>
              </a:tr>
              <a:tr h="24000">
                <a:tc>
                  <a:txBody>
                    <a:bodyPr/>
                    <a:lstStyle/>
                    <a:p>
                      <a:r>
                        <a:rPr sz="800"/>
                        <a:t>České Budějovice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2014213480</a:t>
                      </a:r>
                    </a:p>
                  </a:txBody>
                  <a:tcPr/>
                </a:tc>
              </a:tr>
              <a:tr h="24000">
                <a:tc>
                  <a:txBody>
                    <a:bodyPr/>
                    <a:lstStyle/>
                    <a:p>
                      <a:r>
                        <a:rPr sz="800"/>
                        <a:t>České Budějovice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2014213816</a:t>
                      </a:r>
                    </a:p>
                  </a:txBody>
                  <a:tcPr/>
                </a:tc>
              </a:tr>
              <a:tr h="24000">
                <a:tc>
                  <a:txBody>
                    <a:bodyPr/>
                    <a:lstStyle/>
                    <a:p>
                      <a:r>
                        <a:rPr sz="800"/>
                        <a:t>České Budějovice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2014200703</a:t>
                      </a:r>
                    </a:p>
                  </a:txBody>
                  <a:tcPr/>
                </a:tc>
              </a:tr>
              <a:tr h="24000">
                <a:tc>
                  <a:txBody>
                    <a:bodyPr/>
                    <a:lstStyle/>
                    <a:p>
                      <a:r>
                        <a:rPr sz="800"/>
                        <a:t>České Budějovice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2014209156</a:t>
                      </a:r>
                    </a:p>
                  </a:txBody>
                  <a:tcPr/>
                </a:tc>
              </a:tr>
              <a:tr h="24000">
                <a:tc>
                  <a:txBody>
                    <a:bodyPr/>
                    <a:lstStyle/>
                    <a:p>
                      <a:r>
                        <a:rPr sz="800"/>
                        <a:t>České Budějovice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2014209993</a:t>
                      </a:r>
                    </a:p>
                  </a:txBody>
                  <a:tcPr/>
                </a:tc>
              </a:tr>
              <a:tr h="24000">
                <a:tc>
                  <a:txBody>
                    <a:bodyPr/>
                    <a:lstStyle/>
                    <a:p>
                      <a:r>
                        <a:rPr sz="800"/>
                        <a:t>České Budějovice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2014198501</a:t>
                      </a:r>
                    </a:p>
                  </a:txBody>
                  <a:tcPr/>
                </a:tc>
              </a:tr>
              <a:tr h="24000">
                <a:tc>
                  <a:txBody>
                    <a:bodyPr/>
                    <a:lstStyle/>
                    <a:p>
                      <a:r>
                        <a:rPr sz="800"/>
                        <a:t>České Budějovice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2014210254</a:t>
                      </a:r>
                    </a:p>
                  </a:txBody>
                  <a:tcPr/>
                </a:tc>
              </a:tr>
              <a:tr h="24000">
                <a:tc>
                  <a:txBody>
                    <a:bodyPr/>
                    <a:lstStyle/>
                    <a:p>
                      <a:r>
                        <a:rPr sz="800"/>
                        <a:t>České Budějovice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800"/>
                        <a:t>2014192954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Roboto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Andreea Grecu</dc:creator>
  <cp:lastModifiedBy>Marie Jankůjová</cp:lastModifiedBy>
  <cp:revision>93</cp:revision>
  <dcterms:created xsi:type="dcterms:W3CDTF">2017-03-30T21:51:49Z</dcterms:created>
  <dcterms:modified xsi:type="dcterms:W3CDTF">2019-05-17T09:15:18Z</dcterms:modified>
</cp:coreProperties>
</file>