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56" r:id="rId2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97" d="100"/>
          <a:sy n="97" d="100"/>
        </p:scale>
        <p:origin x="8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" Type="http://schemas.openxmlformats.org/officeDocument/2006/relationships/slide" Target="slides/slide1.xml"/><Relationship Id="rId20" Type="http://schemas.openxmlformats.org/officeDocument/2006/relationships/slide" Target="slides/slide15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
</file>

<file path=ppt/charts/_rels/chart1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10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10.xlsx"/></Relationships>
</file>

<file path=ppt/charts/_rels/chart11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11.xlsx"/></Relationships>
</file>

<file path=ppt/charts/_rels/chart12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12.xlsx"/></Relationships>
</file>

<file path=ppt/charts/_rels/chart13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13.xlsx"/></Relationships>
</file>

<file path=ppt/charts/_rels/chart14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14.xlsx"/></Relationships>
</file>

<file path=ppt/charts/_rels/chart2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6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_rels/chart7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7.xlsx"/></Relationships>
</file>

<file path=ppt/charts/_rels/chart8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8.xlsx"/></Relationships>
</file>

<file path=ppt/charts/_rels/chart9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autoTitleDeleted val="1"/>
    <c:plotArea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Median DTN</c:v>
                </c:pt>
              </c:strCache>
            </c:strRef>
          </c:tx>
          <c:dPt>
            <c:idx val="0"/>
            <c:spPr>
              <a:solidFill>
                <a:srgbClr val="DC143C"/>
              </a:solidFill>
            </c:spPr>
          </c:dPt>
          <c:dPt>
            <c:idx val="1"/>
            <c:spPr>
              <a:solidFill>
                <a:srgbClr val="DC143C"/>
              </a:solidFill>
            </c:spPr>
          </c:dPt>
          <c:dPt>
            <c:idx val="2"/>
            <c:spPr>
              <a:solidFill>
                <a:srgbClr val="DC143C"/>
              </a:solidFill>
            </c:spPr>
          </c:dPt>
          <c:dPt>
            <c:idx val="3"/>
            <c:spPr>
              <a:solidFill>
                <a:srgbClr val="DC143C"/>
              </a:solidFill>
            </c:spPr>
          </c:dPt>
          <c:dPt>
            <c:idx val="4"/>
            <c:spPr>
              <a:solidFill>
                <a:srgbClr val="FFC000"/>
              </a:solidFill>
            </c:spPr>
          </c:dPt>
          <c:dPt>
            <c:idx val="5"/>
            <c:spPr>
              <a:solidFill>
                <a:srgbClr val="FFC000"/>
              </a:solidFill>
            </c:spPr>
          </c:dPt>
          <c:dPt>
            <c:idx val="6"/>
            <c:spPr>
              <a:solidFill>
                <a:srgbClr val="FFC000"/>
              </a:solidFill>
            </c:spPr>
          </c:dPt>
          <c:dPt>
            <c:idx val="7"/>
            <c:spPr>
              <a:solidFill>
                <a:srgbClr val="FFC000"/>
              </a:solidFill>
            </c:spPr>
          </c:dPt>
          <c:dPt>
            <c:idx val="8"/>
            <c:spPr>
              <a:solidFill>
                <a:srgbClr val="FFC000"/>
              </a:solidFill>
            </c:spPr>
          </c:dPt>
          <c:dPt>
            <c:idx val="9"/>
            <c:spPr>
              <a:solidFill>
                <a:srgbClr val="FFC000"/>
              </a:solidFill>
            </c:spPr>
          </c:dPt>
          <c:dPt>
            <c:idx val="10"/>
            <c:spPr>
              <a:solidFill>
                <a:srgbClr val="FFC000"/>
              </a:solidFill>
            </c:spPr>
          </c:dPt>
          <c:dPt>
            <c:idx val="11"/>
            <c:spPr>
              <a:solidFill>
                <a:srgbClr val="FFC000"/>
              </a:solidFill>
            </c:spPr>
          </c:dPt>
          <c:dPt>
            <c:idx val="12"/>
            <c:spPr>
              <a:solidFill>
                <a:srgbClr val="FFC000"/>
              </a:solidFill>
            </c:spPr>
          </c:dPt>
          <c:dPt>
            <c:idx val="13"/>
            <c:spPr>
              <a:solidFill>
                <a:srgbClr val="FFC000"/>
              </a:solidFill>
            </c:spPr>
          </c:dPt>
          <c:dPt>
            <c:idx val="14"/>
            <c:spPr>
              <a:solidFill>
                <a:srgbClr val="FFC000"/>
              </a:solidFill>
            </c:spPr>
          </c:dPt>
          <c:dPt>
            <c:idx val="15"/>
            <c:spPr>
              <a:solidFill>
                <a:srgbClr val="FFC000"/>
              </a:solidFill>
            </c:spPr>
          </c:dPt>
          <c:dPt>
            <c:idx val="16"/>
            <c:spPr>
              <a:solidFill>
                <a:srgbClr val="FFC000"/>
              </a:solidFill>
            </c:spPr>
          </c:dPt>
          <c:dPt>
            <c:idx val="17"/>
            <c:spPr>
              <a:solidFill>
                <a:srgbClr val="FFC000"/>
              </a:solidFill>
            </c:spPr>
          </c:dPt>
          <c:dPt>
            <c:idx val="18"/>
            <c:spPr>
              <a:solidFill>
                <a:srgbClr val="FFC000"/>
              </a:solidFill>
            </c:spPr>
          </c:dPt>
          <c:dPt>
            <c:idx val="19"/>
            <c:spPr>
              <a:solidFill>
                <a:srgbClr val="FFC000"/>
              </a:solidFill>
            </c:spPr>
          </c:dPt>
          <c:dPt>
            <c:idx val="20"/>
            <c:spPr>
              <a:solidFill>
                <a:srgbClr val="FFC000"/>
              </a:solidFill>
            </c:spPr>
          </c:dPt>
          <c:dPt>
            <c:idx val="21"/>
            <c:spPr>
              <a:solidFill>
                <a:srgbClr val="800000"/>
              </a:solidFill>
            </c:spPr>
          </c:dPt>
          <c:dPt>
            <c:idx val="22"/>
            <c:spPr>
              <a:solidFill>
                <a:srgbClr val="FFC000"/>
              </a:solidFill>
            </c:spPr>
          </c:dPt>
          <c:dPt>
            <c:idx val="23"/>
            <c:spPr>
              <a:solidFill>
                <a:srgbClr val="FFC000"/>
              </a:solidFill>
            </c:spPr>
          </c:dPt>
          <c:dPt>
            <c:idx val="24"/>
            <c:spPr>
              <a:solidFill>
                <a:srgbClr val="62993E"/>
              </a:solidFill>
            </c:spPr>
          </c:dPt>
          <c:dPt>
            <c:idx val="25"/>
            <c:spPr>
              <a:solidFill>
                <a:srgbClr val="62993E"/>
              </a:solidFill>
            </c:spPr>
          </c:dPt>
          <c:dPt>
            <c:idx val="26"/>
            <c:spPr>
              <a:solidFill>
                <a:srgbClr val="62993E"/>
              </a:solidFill>
            </c:spPr>
          </c:dPt>
          <c:dPt>
            <c:idx val="27"/>
            <c:spPr>
              <a:solidFill>
                <a:srgbClr val="62993E"/>
              </a:solidFill>
            </c:spPr>
          </c:dPt>
          <c:dPt>
            <c:idx val="28"/>
            <c:spPr>
              <a:solidFill>
                <a:srgbClr val="62993E"/>
              </a:solidFill>
            </c:spPr>
          </c:dPt>
          <c:dPt>
            <c:idx val="29"/>
            <c:spPr>
              <a:solidFill>
                <a:srgbClr val="62993E"/>
              </a:solidFill>
            </c:spPr>
          </c:dPt>
          <c:dPt>
            <c:idx val="30"/>
            <c:spPr>
              <a:solidFill>
                <a:srgbClr val="62993E"/>
              </a:solidFill>
            </c:spPr>
          </c:dPt>
          <c:dPt>
            <c:idx val="31"/>
            <c:spPr>
              <a:solidFill>
                <a:srgbClr val="62993E"/>
              </a:solidFill>
            </c:spPr>
          </c:dPt>
          <c:dPt>
            <c:idx val="32"/>
            <c:spPr>
              <a:solidFill>
                <a:srgbClr val="62993E"/>
              </a:solidFill>
            </c:spPr>
          </c:dPt>
          <c:dPt>
            <c:idx val="33"/>
            <c:spPr>
              <a:solidFill>
                <a:srgbClr val="62993E"/>
              </a:solidFill>
            </c:spPr>
          </c:dPt>
          <c:dPt>
            <c:idx val="34"/>
            <c:spPr>
              <a:solidFill>
                <a:srgbClr val="62993E"/>
              </a:solidFill>
            </c:spPr>
          </c:dPt>
          <c:dPt>
            <c:idx val="35"/>
            <c:spPr>
              <a:solidFill>
                <a:srgbClr val="62993E"/>
              </a:solidFill>
            </c:spPr>
          </c:dPt>
          <c:dPt>
            <c:idx val="36"/>
            <c:spPr>
              <a:solidFill>
                <a:srgbClr val="62993E"/>
              </a:solidFill>
            </c:spPr>
          </c:dPt>
          <c:dPt>
            <c:idx val="37"/>
            <c:spPr>
              <a:solidFill>
                <a:srgbClr val="62993E"/>
              </a:solidFill>
            </c:spPr>
          </c:dPt>
          <c:dPt>
            <c:idx val="38"/>
            <c:spPr>
              <a:solidFill>
                <a:srgbClr val="62993E"/>
              </a:solidFill>
            </c:spPr>
          </c:dPt>
          <c:dPt>
            <c:idx val="39"/>
            <c:spPr>
              <a:solidFill>
                <a:srgbClr val="62993E"/>
              </a:solidFill>
            </c:spPr>
          </c:dPt>
          <c:dPt>
            <c:idx val="40"/>
            <c:spPr>
              <a:solidFill>
                <a:srgbClr val="62993E"/>
              </a:solidFill>
            </c:spPr>
          </c:dPt>
          <c:dPt>
            <c:idx val="41"/>
            <c:spPr>
              <a:solidFill>
                <a:srgbClr val="62993E"/>
              </a:solidFill>
            </c:spPr>
          </c:dPt>
          <c:dPt>
            <c:idx val="42"/>
            <c:spPr>
              <a:solidFill>
                <a:srgbClr val="62993E"/>
              </a:solidFill>
            </c:spPr>
          </c:dPt>
          <c:dPt>
            <c:idx val="43"/>
            <c:spPr>
              <a:solidFill>
                <a:srgbClr val="62993E"/>
              </a:solidFill>
            </c:spPr>
          </c:dPt>
          <c:dPt>
            <c:idx val="44"/>
            <c:spPr>
              <a:solidFill>
                <a:srgbClr val="62993E"/>
              </a:solidFill>
            </c:spPr>
          </c:dPt>
          <c:dPt>
            <c:idx val="45"/>
            <c:spPr>
              <a:solidFill>
                <a:srgbClr val="62993E"/>
              </a:solidFill>
            </c:spPr>
          </c:dPt>
          <c:dPt>
            <c:idx val="46"/>
            <c:spPr>
              <a:solidFill>
                <a:srgbClr val="62993E"/>
              </a:solidFill>
            </c:spPr>
          </c:dPt>
          <c:dPt>
            <c:idx val="47"/>
            <c:spPr>
              <a:solidFill>
                <a:srgbClr val="62993E"/>
              </a:solidFill>
            </c:spPr>
          </c:dPt>
          <c:dPt>
            <c:idx val="48"/>
            <c:spPr>
              <a:solidFill>
                <a:srgbClr val="62993E"/>
              </a:solidFill>
            </c:spPr>
          </c:dPt>
          <c:cat>
            <c:strRef>
              <c:f>Sheet1!$A$2:$A$50</c:f>
              <c:strCache>
                <c:ptCount val="49"/>
                <c:pt idx="0">
                  <c:v>Hradec Králové</c:v>
                </c:pt>
                <c:pt idx="1">
                  <c:v>Plzeň</c:v>
                </c:pt>
                <c:pt idx="2">
                  <c:v>Litomyšl</c:v>
                </c:pt>
                <c:pt idx="3">
                  <c:v>Nové Město na Moravě</c:v>
                </c:pt>
                <c:pt idx="4">
                  <c:v>Benešov</c:v>
                </c:pt>
                <c:pt idx="5">
                  <c:v>Olomouc</c:v>
                </c:pt>
                <c:pt idx="6">
                  <c:v>Sokolov</c:v>
                </c:pt>
                <c:pt idx="7">
                  <c:v>Praha - FN Královské Vinohrady</c:v>
                </c:pt>
                <c:pt idx="8">
                  <c:v>Praha - Thomayerova nemocnice</c:v>
                </c:pt>
                <c:pt idx="9">
                  <c:v>Kladno</c:v>
                </c:pt>
                <c:pt idx="10">
                  <c:v>Uherské Hradiště</c:v>
                </c:pt>
                <c:pt idx="11">
                  <c:v>Praha - VFN</c:v>
                </c:pt>
                <c:pt idx="12">
                  <c:v>Zlín</c:v>
                </c:pt>
                <c:pt idx="13">
                  <c:v>Vyškov</c:v>
                </c:pt>
                <c:pt idx="14">
                  <c:v>Náchod</c:v>
                </c:pt>
                <c:pt idx="15">
                  <c:v>Ostrava - FN Ostrava</c:v>
                </c:pt>
                <c:pt idx="16">
                  <c:v>Znojmo</c:v>
                </c:pt>
                <c:pt idx="17">
                  <c:v>Krnov</c:v>
                </c:pt>
                <c:pt idx="18">
                  <c:v>Břeclav</c:v>
                </c:pt>
                <c:pt idx="19">
                  <c:v>Praha - ÚVN</c:v>
                </c:pt>
                <c:pt idx="20">
                  <c:v>Karlovy Vary</c:v>
                </c:pt>
                <c:pt idx="21">
                  <c:v>Czech Republic</c:v>
                </c:pt>
                <c:pt idx="22">
                  <c:v>Příbram</c:v>
                </c:pt>
                <c:pt idx="23">
                  <c:v>Praha - Nemocnice Na Homolce</c:v>
                </c:pt>
                <c:pt idx="24">
                  <c:v>Brno - FN u sv. Anny</c:v>
                </c:pt>
                <c:pt idx="25">
                  <c:v>Ostrava - Vítkovice</c:v>
                </c:pt>
                <c:pt idx="26">
                  <c:v>Most</c:v>
                </c:pt>
                <c:pt idx="27">
                  <c:v>Litoměřice</c:v>
                </c:pt>
                <c:pt idx="28">
                  <c:v>Karviná</c:v>
                </c:pt>
                <c:pt idx="29">
                  <c:v>Třinec</c:v>
                </c:pt>
                <c:pt idx="30">
                  <c:v>Trutnov</c:v>
                </c:pt>
                <c:pt idx="31">
                  <c:v>Ostrava - Městská nemocnice</c:v>
                </c:pt>
                <c:pt idx="32">
                  <c:v>Brno - FN Brno</c:v>
                </c:pt>
                <c:pt idx="33">
                  <c:v>Mladá Boleslav</c:v>
                </c:pt>
                <c:pt idx="34">
                  <c:v>Praha - FN Motol</c:v>
                </c:pt>
                <c:pt idx="35">
                  <c:v>Liberec</c:v>
                </c:pt>
                <c:pt idx="36">
                  <c:v>České Budějovice</c:v>
                </c:pt>
                <c:pt idx="37">
                  <c:v>Kolín</c:v>
                </c:pt>
                <c:pt idx="38">
                  <c:v>Písek</c:v>
                </c:pt>
                <c:pt idx="39">
                  <c:v>Jindřichův Hradec</c:v>
                </c:pt>
                <c:pt idx="40">
                  <c:v>Česká Lípa</c:v>
                </c:pt>
                <c:pt idx="41">
                  <c:v>Jihlava</c:v>
                </c:pt>
                <c:pt idx="42">
                  <c:v>Pardubice</c:v>
                </c:pt>
                <c:pt idx="43">
                  <c:v>Teplice</c:v>
                </c:pt>
                <c:pt idx="44">
                  <c:v>Blansko</c:v>
                </c:pt>
                <c:pt idx="45">
                  <c:v>Děčín</c:v>
                </c:pt>
                <c:pt idx="46">
                  <c:v>Chomutov</c:v>
                </c:pt>
                <c:pt idx="47">
                  <c:v>Prostějov</c:v>
                </c:pt>
                <c:pt idx="48">
                  <c:v>Ústí nad Labem</c:v>
                </c:pt>
              </c:strCache>
            </c:strRef>
          </c:cat>
          <c:val>
            <c:numRef>
              <c:f>Sheet1!$B$2:$B$50</c:f>
              <c:numCache>
                <c:formatCode>General</c:formatCode>
                <c:ptCount val="49"/>
                <c:pt idx="0">
                  <c:v>38.0</c:v>
                </c:pt>
                <c:pt idx="1">
                  <c:v>35.0</c:v>
                </c:pt>
                <c:pt idx="2">
                  <c:v>35.0</c:v>
                </c:pt>
                <c:pt idx="3">
                  <c:v>31.0</c:v>
                </c:pt>
                <c:pt idx="4">
                  <c:v>30.0</c:v>
                </c:pt>
                <c:pt idx="5">
                  <c:v>30.0</c:v>
                </c:pt>
                <c:pt idx="6">
                  <c:v>30.0</c:v>
                </c:pt>
                <c:pt idx="7">
                  <c:v>30.0</c:v>
                </c:pt>
                <c:pt idx="8">
                  <c:v>30.0</c:v>
                </c:pt>
                <c:pt idx="9">
                  <c:v>29.0</c:v>
                </c:pt>
                <c:pt idx="10">
                  <c:v>27.0</c:v>
                </c:pt>
                <c:pt idx="11">
                  <c:v>26.5</c:v>
                </c:pt>
                <c:pt idx="12">
                  <c:v>26.0</c:v>
                </c:pt>
                <c:pt idx="13">
                  <c:v>26.0</c:v>
                </c:pt>
                <c:pt idx="14">
                  <c:v>25.0</c:v>
                </c:pt>
                <c:pt idx="15">
                  <c:v>25.0</c:v>
                </c:pt>
                <c:pt idx="16">
                  <c:v>25.0</c:v>
                </c:pt>
                <c:pt idx="17">
                  <c:v>25.0</c:v>
                </c:pt>
                <c:pt idx="18">
                  <c:v>25.0</c:v>
                </c:pt>
                <c:pt idx="19">
                  <c:v>23.5</c:v>
                </c:pt>
                <c:pt idx="20">
                  <c:v>23.0</c:v>
                </c:pt>
                <c:pt idx="21">
                  <c:v>22.0</c:v>
                </c:pt>
                <c:pt idx="22">
                  <c:v>22.0</c:v>
                </c:pt>
                <c:pt idx="23">
                  <c:v>21.0</c:v>
                </c:pt>
                <c:pt idx="24">
                  <c:v>20.0</c:v>
                </c:pt>
                <c:pt idx="25">
                  <c:v>20.0</c:v>
                </c:pt>
                <c:pt idx="26">
                  <c:v>20.0</c:v>
                </c:pt>
                <c:pt idx="27">
                  <c:v>20.0</c:v>
                </c:pt>
                <c:pt idx="28">
                  <c:v>20.0</c:v>
                </c:pt>
                <c:pt idx="29">
                  <c:v>20.0</c:v>
                </c:pt>
                <c:pt idx="30">
                  <c:v>20.0</c:v>
                </c:pt>
                <c:pt idx="31">
                  <c:v>20.0</c:v>
                </c:pt>
                <c:pt idx="32">
                  <c:v>20.0</c:v>
                </c:pt>
                <c:pt idx="33">
                  <c:v>20.0</c:v>
                </c:pt>
                <c:pt idx="34">
                  <c:v>19.5</c:v>
                </c:pt>
                <c:pt idx="35">
                  <c:v>19.0</c:v>
                </c:pt>
                <c:pt idx="36">
                  <c:v>19.0</c:v>
                </c:pt>
                <c:pt idx="37">
                  <c:v>18.0</c:v>
                </c:pt>
                <c:pt idx="38">
                  <c:v>17.0</c:v>
                </c:pt>
                <c:pt idx="39">
                  <c:v>16.0</c:v>
                </c:pt>
                <c:pt idx="40">
                  <c:v>15.0</c:v>
                </c:pt>
                <c:pt idx="41">
                  <c:v>15.0</c:v>
                </c:pt>
                <c:pt idx="42">
                  <c:v>15.0</c:v>
                </c:pt>
                <c:pt idx="43">
                  <c:v>15.0</c:v>
                </c:pt>
                <c:pt idx="44">
                  <c:v>14.0</c:v>
                </c:pt>
                <c:pt idx="45">
                  <c:v>13.5</c:v>
                </c:pt>
                <c:pt idx="46">
                  <c:v>13.0</c:v>
                </c:pt>
                <c:pt idx="47">
                  <c:v>12.0</c:v>
                </c:pt>
                <c:pt idx="48">
                  <c:v>11.0</c:v>
                </c:pt>
              </c:numCache>
            </c:numRef>
          </c:val>
        </c:ser>
        <c:dLbls>
          <c:numFmt sourceLinked="0" formatCode="0.0"/>
          <c:txPr>
            <a:bodyPr/>
            <a:lstStyle/>
            <a:p>
              <a:pPr>
                <a:defRPr sz="500" b="1"/>
              </a:pPr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500"/>
            </a:pPr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/>
        <c:delete val="0"/>
        <c:axPos val="b"/>
        <c:title>
          <c:tx>
            <c:rich>
              <a:bodyPr/>
              <a:lstStyle/>
              <a:p>
                <a:pPr>
                  <a:defRPr sz="1000" b="0"/>
                </a:pPr>
                <a:r>
                  <a:t>čas [minuty]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autoTitleDeleted val="1"/>
    <c:plotArea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TBY</c:v>
                </c:pt>
              </c:strCache>
            </c:strRef>
          </c:tx>
          <c:dPt>
            <c:idx val="0"/>
            <c:spPr>
              <a:solidFill>
                <a:srgbClr val="1F78B4"/>
              </a:solidFill>
            </c:spPr>
          </c:dPt>
          <c:dPt>
            <c:idx val="1"/>
            <c:spPr>
              <a:solidFill>
                <a:srgbClr val="1F78B4"/>
              </a:solidFill>
            </c:spPr>
          </c:dPt>
          <c:dPt>
            <c:idx val="2"/>
            <c:spPr>
              <a:solidFill>
                <a:srgbClr val="1F78B4"/>
              </a:solidFill>
            </c:spPr>
          </c:dPt>
          <c:dPt>
            <c:idx val="3"/>
            <c:spPr>
              <a:solidFill>
                <a:srgbClr val="1F78B4"/>
              </a:solidFill>
            </c:spPr>
          </c:dPt>
          <c:dPt>
            <c:idx val="4"/>
            <c:spPr>
              <a:solidFill>
                <a:srgbClr val="1F78B4"/>
              </a:solidFill>
            </c:spPr>
          </c:dPt>
          <c:dPt>
            <c:idx val="5"/>
            <c:spPr>
              <a:solidFill>
                <a:srgbClr val="1F78B4"/>
              </a:solidFill>
            </c:spPr>
          </c:dPt>
          <c:dPt>
            <c:idx val="6"/>
            <c:spPr>
              <a:solidFill>
                <a:srgbClr val="1F78B4"/>
              </a:solidFill>
            </c:spPr>
          </c:dPt>
          <c:dPt>
            <c:idx val="7"/>
            <c:spPr>
              <a:solidFill>
                <a:srgbClr val="1F78B4"/>
              </a:solidFill>
            </c:spPr>
          </c:dPt>
          <c:dPt>
            <c:idx val="8"/>
            <c:spPr>
              <a:solidFill>
                <a:srgbClr val="1F78B4"/>
              </a:solidFill>
            </c:spPr>
          </c:dPt>
          <c:dPt>
            <c:idx val="9"/>
            <c:spPr>
              <a:solidFill>
                <a:srgbClr val="1F78B4"/>
              </a:solidFill>
            </c:spPr>
          </c:dPt>
          <c:dPt>
            <c:idx val="10"/>
            <c:spPr>
              <a:solidFill>
                <a:srgbClr val="1F78B4"/>
              </a:solidFill>
            </c:spPr>
          </c:dPt>
          <c:dPt>
            <c:idx val="11"/>
            <c:spPr>
              <a:solidFill>
                <a:srgbClr val="1F78B4"/>
              </a:solidFill>
            </c:spPr>
          </c:dPt>
          <c:dPt>
            <c:idx val="12"/>
            <c:spPr>
              <a:solidFill>
                <a:srgbClr val="1F78B4"/>
              </a:solidFill>
            </c:spPr>
          </c:dPt>
          <c:dPt>
            <c:idx val="13"/>
            <c:spPr>
              <a:solidFill>
                <a:srgbClr val="1F78B4"/>
              </a:solidFill>
            </c:spPr>
          </c:dPt>
          <c:dPt>
            <c:idx val="14"/>
            <c:spPr>
              <a:solidFill>
                <a:srgbClr val="1F78B4"/>
              </a:solidFill>
            </c:spPr>
          </c:dPt>
          <c:cat>
            <c:strRef>
              <c:f>Sheet1!$A$2:$A$16</c:f>
              <c:strCache>
                <c:ptCount val="15"/>
                <c:pt idx="0">
                  <c:v>Ostrava - Vítkovice</c:v>
                </c:pt>
                <c:pt idx="1">
                  <c:v>Praha - VFN</c:v>
                </c:pt>
                <c:pt idx="2">
                  <c:v>Plzeň</c:v>
                </c:pt>
                <c:pt idx="3">
                  <c:v>Praha - FN Motol</c:v>
                </c:pt>
                <c:pt idx="4">
                  <c:v>Liberec</c:v>
                </c:pt>
                <c:pt idx="5">
                  <c:v>Praha - FN Královské Vinohrady</c:v>
                </c:pt>
                <c:pt idx="6">
                  <c:v>Ostrava - FN Ostrava</c:v>
                </c:pt>
                <c:pt idx="7">
                  <c:v>Brno - FN u sv. Anny</c:v>
                </c:pt>
                <c:pt idx="8">
                  <c:v>Brno - FN Brno</c:v>
                </c:pt>
                <c:pt idx="9">
                  <c:v>Praha - ÚVN</c:v>
                </c:pt>
                <c:pt idx="10">
                  <c:v>Praha - Nemocnice Na Homolce</c:v>
                </c:pt>
                <c:pt idx="11">
                  <c:v>Olomouc</c:v>
                </c:pt>
                <c:pt idx="12">
                  <c:v>Hradec Králové</c:v>
                </c:pt>
                <c:pt idx="13">
                  <c:v>České Budějovice</c:v>
                </c:pt>
                <c:pt idx="14">
                  <c:v>Ústí nad Labem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36</c:v>
                </c:pt>
                <c:pt idx="1">
                  <c:v>41</c:v>
                </c:pt>
                <c:pt idx="2">
                  <c:v>67</c:v>
                </c:pt>
                <c:pt idx="3">
                  <c:v>82</c:v>
                </c:pt>
                <c:pt idx="4">
                  <c:v>82</c:v>
                </c:pt>
                <c:pt idx="5">
                  <c:v>90</c:v>
                </c:pt>
                <c:pt idx="6">
                  <c:v>90</c:v>
                </c:pt>
                <c:pt idx="7">
                  <c:v>98</c:v>
                </c:pt>
                <c:pt idx="8">
                  <c:v>106</c:v>
                </c:pt>
                <c:pt idx="9">
                  <c:v>108</c:v>
                </c:pt>
                <c:pt idx="10">
                  <c:v>118</c:v>
                </c:pt>
                <c:pt idx="11">
                  <c:v>141</c:v>
                </c:pt>
                <c:pt idx="12">
                  <c:v>146</c:v>
                </c:pt>
                <c:pt idx="13">
                  <c:v>153</c:v>
                </c:pt>
                <c:pt idx="14">
                  <c:v>170</c:v>
                </c:pt>
              </c:numCache>
            </c:numRef>
          </c:val>
        </c:ser>
        <c:dLbls>
          <c:numFmt sourceLinked="0" formatCode="0.0"/>
          <c:txPr>
            <a:bodyPr/>
            <a:lstStyle/>
            <a:p>
              <a:pPr>
                <a:defRPr sz="1000" b="1"/>
              </a:pPr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/>
        <c:delete val="0"/>
        <c:axPos val="b"/>
        <c:title>
          <c:tx>
            <c:rich>
              <a:bodyPr/>
              <a:lstStyle/>
              <a:p>
                <a:pPr>
                  <a:defRPr sz="1000" b="0"/>
                </a:pPr>
                <a:r>
                  <a:t>počet MT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autoTitleDeleted val="1"/>
    <c:plotArea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incorrect DTG</c:v>
                </c:pt>
              </c:strCache>
            </c:strRef>
          </c:tx>
          <c:dPt>
            <c:idx val="0"/>
            <c:spPr>
              <a:solidFill>
                <a:srgbClr val="DC143C"/>
              </a:solidFill>
            </c:spPr>
          </c:dPt>
          <c:dPt>
            <c:idx val="1"/>
            <c:spPr>
              <a:solidFill>
                <a:srgbClr val="DC143C"/>
              </a:solidFill>
            </c:spPr>
          </c:dPt>
          <c:dPt>
            <c:idx val="2"/>
            <c:spPr>
              <a:solidFill>
                <a:srgbClr val="DC143C"/>
              </a:solidFill>
            </c:spPr>
          </c:dPt>
          <c:dPt>
            <c:idx val="3"/>
            <c:spPr>
              <a:solidFill>
                <a:srgbClr val="DC143C"/>
              </a:solidFill>
            </c:spPr>
          </c:dPt>
          <c:dPt>
            <c:idx val="4"/>
            <c:spPr>
              <a:solidFill>
                <a:srgbClr val="DC143C"/>
              </a:solidFill>
            </c:spPr>
          </c:dPt>
          <c:dPt>
            <c:idx val="5"/>
            <c:spPr>
              <a:solidFill>
                <a:srgbClr val="DC143C"/>
              </a:solidFill>
            </c:spPr>
          </c:dPt>
          <c:dPt>
            <c:idx val="6"/>
            <c:spPr>
              <a:solidFill>
                <a:srgbClr val="DC143C"/>
              </a:solidFill>
            </c:spPr>
          </c:dPt>
          <c:dPt>
            <c:idx val="7"/>
            <c:spPr>
              <a:solidFill>
                <a:srgbClr val="800000"/>
              </a:solidFill>
            </c:spPr>
          </c:dPt>
          <c:dPt>
            <c:idx val="8"/>
            <c:spPr>
              <a:solidFill>
                <a:srgbClr val="DC143C"/>
              </a:solidFill>
            </c:spPr>
          </c:dPt>
          <c:dPt>
            <c:idx val="9"/>
            <c:spPr>
              <a:solidFill>
                <a:srgbClr val="DC143C"/>
              </a:solidFill>
            </c:spPr>
          </c:dPt>
          <c:dPt>
            <c:idx val="10"/>
            <c:spPr>
              <a:solidFill>
                <a:srgbClr val="DC143C"/>
              </a:solidFill>
            </c:spPr>
          </c:dPt>
          <c:dPt>
            <c:idx val="11"/>
            <c:spPr>
              <a:solidFill>
                <a:srgbClr val="DC143C"/>
              </a:solidFill>
            </c:spPr>
          </c:dPt>
          <c:dPt>
            <c:idx val="12"/>
            <c:spPr>
              <a:solidFill>
                <a:srgbClr val="DC143C"/>
              </a:solidFill>
            </c:spPr>
          </c:dPt>
          <c:dPt>
            <c:idx val="13"/>
            <c:spPr>
              <a:solidFill>
                <a:srgbClr val="DC143C"/>
              </a:solidFill>
            </c:spPr>
          </c:dPt>
          <c:dPt>
            <c:idx val="14"/>
            <c:spPr>
              <a:solidFill>
                <a:srgbClr val="DC143C"/>
              </a:solidFill>
            </c:spPr>
          </c:dPt>
          <c:dPt>
            <c:idx val="15"/>
            <c:spPr>
              <a:solidFill>
                <a:srgbClr val="DC143C"/>
              </a:solidFill>
            </c:spPr>
          </c:dPt>
          <c:cat>
            <c:strRef>
              <c:f>Sheet1!$A$2:$A$17</c:f>
              <c:strCache>
                <c:ptCount val="16"/>
                <c:pt idx="0">
                  <c:v>Plzeň</c:v>
                </c:pt>
                <c:pt idx="1">
                  <c:v>Praha - VFN</c:v>
                </c:pt>
                <c:pt idx="2">
                  <c:v>Hradec Králové</c:v>
                </c:pt>
                <c:pt idx="3">
                  <c:v>Brno - FN u sv. Anny</c:v>
                </c:pt>
                <c:pt idx="4">
                  <c:v>Olomouc</c:v>
                </c:pt>
                <c:pt idx="5">
                  <c:v>Praha - FN Motol</c:v>
                </c:pt>
                <c:pt idx="6">
                  <c:v>Praha - FN Královské Vinohrady</c:v>
                </c:pt>
                <c:pt idx="7">
                  <c:v>Czech Republic</c:v>
                </c:pt>
                <c:pt idx="8">
                  <c:v>Brno - FN Brno</c:v>
                </c:pt>
                <c:pt idx="9">
                  <c:v>Praha - ÚVN</c:v>
                </c:pt>
                <c:pt idx="10">
                  <c:v>Praha - Nemocnice Na Homolce</c:v>
                </c:pt>
                <c:pt idx="11">
                  <c:v>Ostrava - Vítkovice</c:v>
                </c:pt>
                <c:pt idx="12">
                  <c:v>České Budějovice</c:v>
                </c:pt>
                <c:pt idx="13">
                  <c:v>Ostrava - FN Ostrava</c:v>
                </c:pt>
                <c:pt idx="14">
                  <c:v>Liberec</c:v>
                </c:pt>
                <c:pt idx="15">
                  <c:v>Ústí nad Labem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4.477612</c:v>
                </c:pt>
                <c:pt idx="1">
                  <c:v>3.125</c:v>
                </c:pt>
                <c:pt idx="2">
                  <c:v>2.222222</c:v>
                </c:pt>
                <c:pt idx="3">
                  <c:v>2.12766</c:v>
                </c:pt>
                <c:pt idx="4">
                  <c:v>1.470588</c:v>
                </c:pt>
                <c:pt idx="5">
                  <c:v>1.369863</c:v>
                </c:pt>
                <c:pt idx="6">
                  <c:v>1.351351</c:v>
                </c:pt>
                <c:pt idx="7">
                  <c:v>1.120448</c:v>
                </c:pt>
                <c:pt idx="8">
                  <c:v>0.990099</c:v>
                </c:pt>
                <c:pt idx="9">
                  <c:v>0.961538</c:v>
                </c:pt>
                <c:pt idx="10">
                  <c:v>0.900901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</c:numCache>
            </c:numRef>
          </c:val>
        </c:ser>
        <c:dLbls>
          <c:numFmt sourceLinked="0" formatCode="0.0"/>
          <c:txPr>
            <a:bodyPr/>
            <a:lstStyle/>
            <a:p>
              <a:pPr>
                <a:defRPr sz="1000" b="1"/>
              </a:pPr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>
          <c:max val="100.0"/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 sz="1000" b="0"/>
                </a:pPr>
                <a:r>
                  <a:t>procento [%]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068027336"/>
        <c:crosses val="autoZero"/>
        <c:majorUnit val="10.0"/>
      </c:valAx>
    </c:plotArea>
    <c:dispBlanksAs val="gap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autoTitleDeleted val="1"/>
    <c:plotArea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Median 3 months mRS</c:v>
                </c:pt>
              </c:strCache>
            </c:strRef>
          </c:tx>
          <c:dPt>
            <c:idx val="0"/>
            <c:spPr>
              <a:solidFill>
                <a:srgbClr val="1F78B4"/>
              </a:solidFill>
            </c:spPr>
          </c:dPt>
          <c:dPt>
            <c:idx val="1"/>
            <c:spPr>
              <a:solidFill>
                <a:srgbClr val="1F78B4"/>
              </a:solidFill>
            </c:spPr>
          </c:dPt>
          <c:dPt>
            <c:idx val="2"/>
            <c:spPr>
              <a:solidFill>
                <a:srgbClr val="1F78B4"/>
              </a:solidFill>
            </c:spPr>
          </c:dPt>
          <c:dPt>
            <c:idx val="3"/>
            <c:spPr>
              <a:solidFill>
                <a:srgbClr val="1F78B4"/>
              </a:solidFill>
            </c:spPr>
          </c:dPt>
          <c:dPt>
            <c:idx val="4"/>
            <c:spPr>
              <a:solidFill>
                <a:srgbClr val="1F78B4"/>
              </a:solidFill>
            </c:spPr>
          </c:dPt>
          <c:dPt>
            <c:idx val="5"/>
            <c:spPr>
              <a:solidFill>
                <a:srgbClr val="1F78B4"/>
              </a:solidFill>
            </c:spPr>
          </c:dPt>
          <c:dPt>
            <c:idx val="6"/>
            <c:spPr>
              <a:solidFill>
                <a:srgbClr val="1F78B4"/>
              </a:solidFill>
            </c:spPr>
          </c:dPt>
          <c:dPt>
            <c:idx val="7"/>
            <c:spPr>
              <a:solidFill>
                <a:srgbClr val="1F78B4"/>
              </a:solidFill>
            </c:spPr>
          </c:dPt>
          <c:dPt>
            <c:idx val="8"/>
            <c:spPr>
              <a:solidFill>
                <a:srgbClr val="1F78B4"/>
              </a:solidFill>
            </c:spPr>
          </c:dPt>
          <c:dPt>
            <c:idx val="9"/>
            <c:spPr>
              <a:solidFill>
                <a:srgbClr val="1F78B4"/>
              </a:solidFill>
            </c:spPr>
          </c:dPt>
          <c:dPt>
            <c:idx val="10"/>
            <c:spPr>
              <a:solidFill>
                <a:srgbClr val="1F78B4"/>
              </a:solidFill>
            </c:spPr>
          </c:dPt>
          <c:dPt>
            <c:idx val="11"/>
            <c:spPr>
              <a:solidFill>
                <a:srgbClr val="1F78B4"/>
              </a:solidFill>
            </c:spPr>
          </c:dPt>
          <c:dPt>
            <c:idx val="12"/>
            <c:spPr>
              <a:solidFill>
                <a:srgbClr val="1F78B4"/>
              </a:solidFill>
            </c:spPr>
          </c:dPt>
          <c:dPt>
            <c:idx val="13"/>
            <c:spPr>
              <a:solidFill>
                <a:srgbClr val="1F78B4"/>
              </a:solidFill>
            </c:spPr>
          </c:dPt>
          <c:dPt>
            <c:idx val="14"/>
            <c:spPr>
              <a:solidFill>
                <a:srgbClr val="1F78B4"/>
              </a:solidFill>
            </c:spPr>
          </c:dPt>
          <c:dPt>
            <c:idx val="15"/>
            <c:spPr>
              <a:solidFill>
                <a:srgbClr val="1F78B4"/>
              </a:solidFill>
            </c:spPr>
          </c:dPt>
          <c:dPt>
            <c:idx val="16"/>
            <c:spPr>
              <a:solidFill>
                <a:srgbClr val="1F78B4"/>
              </a:solidFill>
            </c:spPr>
          </c:dPt>
          <c:dPt>
            <c:idx val="17"/>
            <c:spPr>
              <a:solidFill>
                <a:srgbClr val="1F78B4"/>
              </a:solidFill>
            </c:spPr>
          </c:dPt>
          <c:dPt>
            <c:idx val="18"/>
            <c:spPr>
              <a:solidFill>
                <a:srgbClr val="1F78B4"/>
              </a:solidFill>
            </c:spPr>
          </c:dPt>
          <c:dPt>
            <c:idx val="19"/>
            <c:spPr>
              <a:solidFill>
                <a:srgbClr val="1F78B4"/>
              </a:solidFill>
            </c:spPr>
          </c:dPt>
          <c:dPt>
            <c:idx val="20"/>
            <c:spPr>
              <a:solidFill>
                <a:srgbClr val="1F78B4"/>
              </a:solidFill>
            </c:spPr>
          </c:dPt>
          <c:dPt>
            <c:idx val="21"/>
            <c:spPr>
              <a:solidFill>
                <a:srgbClr val="1F78B4"/>
              </a:solidFill>
            </c:spPr>
          </c:dPt>
          <c:dPt>
            <c:idx val="22"/>
            <c:spPr>
              <a:solidFill>
                <a:srgbClr val="1F78B4"/>
              </a:solidFill>
            </c:spPr>
          </c:dPt>
          <c:dPt>
            <c:idx val="23"/>
            <c:spPr>
              <a:solidFill>
                <a:srgbClr val="E31A1C"/>
              </a:solidFill>
            </c:spPr>
          </c:dPt>
          <c:dPt>
            <c:idx val="24"/>
            <c:spPr>
              <a:solidFill>
                <a:srgbClr val="1F78B4"/>
              </a:solidFill>
            </c:spPr>
          </c:dPt>
          <c:dPt>
            <c:idx val="25"/>
            <c:spPr>
              <a:solidFill>
                <a:srgbClr val="1F78B4"/>
              </a:solidFill>
            </c:spPr>
          </c:dPt>
          <c:dPt>
            <c:idx val="26"/>
            <c:spPr>
              <a:solidFill>
                <a:srgbClr val="1F78B4"/>
              </a:solidFill>
            </c:spPr>
          </c:dPt>
          <c:dPt>
            <c:idx val="27"/>
            <c:spPr>
              <a:solidFill>
                <a:srgbClr val="1F78B4"/>
              </a:solidFill>
            </c:spPr>
          </c:dPt>
          <c:dPt>
            <c:idx val="28"/>
            <c:spPr>
              <a:solidFill>
                <a:srgbClr val="1F78B4"/>
              </a:solidFill>
            </c:spPr>
          </c:dPt>
          <c:dPt>
            <c:idx val="29"/>
            <c:spPr>
              <a:solidFill>
                <a:srgbClr val="1F78B4"/>
              </a:solidFill>
            </c:spPr>
          </c:dPt>
          <c:dPt>
            <c:idx val="30"/>
            <c:spPr>
              <a:solidFill>
                <a:srgbClr val="1F78B4"/>
              </a:solidFill>
            </c:spPr>
          </c:dPt>
          <c:dPt>
            <c:idx val="31"/>
            <c:spPr>
              <a:solidFill>
                <a:srgbClr val="1F78B4"/>
              </a:solidFill>
            </c:spPr>
          </c:dPt>
          <c:dPt>
            <c:idx val="32"/>
            <c:spPr>
              <a:solidFill>
                <a:srgbClr val="1F78B4"/>
              </a:solidFill>
            </c:spPr>
          </c:dPt>
          <c:dPt>
            <c:idx val="33"/>
            <c:spPr>
              <a:solidFill>
                <a:srgbClr val="1F78B4"/>
              </a:solidFill>
            </c:spPr>
          </c:dPt>
          <c:dPt>
            <c:idx val="34"/>
            <c:spPr>
              <a:solidFill>
                <a:srgbClr val="1F78B4"/>
              </a:solidFill>
            </c:spPr>
          </c:dPt>
          <c:dPt>
            <c:idx val="35"/>
            <c:spPr>
              <a:solidFill>
                <a:srgbClr val="1F78B4"/>
              </a:solidFill>
            </c:spPr>
          </c:dPt>
          <c:dPt>
            <c:idx val="36"/>
            <c:spPr>
              <a:solidFill>
                <a:srgbClr val="1F78B4"/>
              </a:solidFill>
            </c:spPr>
          </c:dPt>
          <c:dPt>
            <c:idx val="37"/>
            <c:spPr>
              <a:solidFill>
                <a:srgbClr val="1F78B4"/>
              </a:solidFill>
            </c:spPr>
          </c:dPt>
          <c:dPt>
            <c:idx val="38"/>
            <c:spPr>
              <a:solidFill>
                <a:srgbClr val="1F78B4"/>
              </a:solidFill>
            </c:spPr>
          </c:dPt>
          <c:dPt>
            <c:idx val="39"/>
            <c:spPr>
              <a:solidFill>
                <a:srgbClr val="1F78B4"/>
              </a:solidFill>
            </c:spPr>
          </c:dPt>
          <c:dPt>
            <c:idx val="40"/>
            <c:spPr>
              <a:solidFill>
                <a:srgbClr val="1F78B4"/>
              </a:solidFill>
            </c:spPr>
          </c:dPt>
          <c:dPt>
            <c:idx val="41"/>
            <c:spPr>
              <a:solidFill>
                <a:srgbClr val="1F78B4"/>
              </a:solidFill>
            </c:spPr>
          </c:dPt>
          <c:dPt>
            <c:idx val="42"/>
            <c:spPr>
              <a:solidFill>
                <a:srgbClr val="1F78B4"/>
              </a:solidFill>
            </c:spPr>
          </c:dPt>
          <c:dPt>
            <c:idx val="43"/>
            <c:spPr>
              <a:solidFill>
                <a:srgbClr val="1F78B4"/>
              </a:solidFill>
            </c:spPr>
          </c:dPt>
          <c:dPt>
            <c:idx val="44"/>
            <c:spPr>
              <a:solidFill>
                <a:srgbClr val="1F78B4"/>
              </a:solidFill>
            </c:spPr>
          </c:dPt>
          <c:dPt>
            <c:idx val="45"/>
            <c:spPr>
              <a:solidFill>
                <a:srgbClr val="1F78B4"/>
              </a:solidFill>
            </c:spPr>
          </c:dPt>
          <c:dPt>
            <c:idx val="46"/>
            <c:spPr>
              <a:solidFill>
                <a:srgbClr val="1F78B4"/>
              </a:solidFill>
            </c:spPr>
          </c:dPt>
          <c:dPt>
            <c:idx val="47"/>
            <c:spPr>
              <a:solidFill>
                <a:srgbClr val="1F78B4"/>
              </a:solidFill>
            </c:spPr>
          </c:dPt>
          <c:dPt>
            <c:idx val="48"/>
            <c:spPr>
              <a:solidFill>
                <a:srgbClr val="1F78B4"/>
              </a:solidFill>
            </c:spPr>
          </c:dPt>
          <c:cat>
            <c:strRef>
              <c:f>Sheet1!$A$2:$A$50</c:f>
              <c:strCache>
                <c:ptCount val="49"/>
                <c:pt idx="0">
                  <c:v>Plzeň</c:v>
                </c:pt>
                <c:pt idx="1">
                  <c:v>Benešov</c:v>
                </c:pt>
                <c:pt idx="2">
                  <c:v>Děčín</c:v>
                </c:pt>
                <c:pt idx="3">
                  <c:v>Mladá Boleslav</c:v>
                </c:pt>
                <c:pt idx="4">
                  <c:v>Krnov</c:v>
                </c:pt>
                <c:pt idx="5">
                  <c:v>Olomouc</c:v>
                </c:pt>
                <c:pt idx="6">
                  <c:v>Pardubice</c:v>
                </c:pt>
                <c:pt idx="7">
                  <c:v>Prostějov</c:v>
                </c:pt>
                <c:pt idx="8">
                  <c:v>Blansko</c:v>
                </c:pt>
                <c:pt idx="9">
                  <c:v>Karlovy Vary</c:v>
                </c:pt>
                <c:pt idx="10">
                  <c:v>Kladno</c:v>
                </c:pt>
                <c:pt idx="11">
                  <c:v>Česká Lípa</c:v>
                </c:pt>
                <c:pt idx="12">
                  <c:v>Teplice</c:v>
                </c:pt>
                <c:pt idx="13">
                  <c:v>Znojmo</c:v>
                </c:pt>
                <c:pt idx="14">
                  <c:v>Náchod</c:v>
                </c:pt>
                <c:pt idx="15">
                  <c:v>Břeclav</c:v>
                </c:pt>
                <c:pt idx="16">
                  <c:v>Brno - FN Brno</c:v>
                </c:pt>
                <c:pt idx="17">
                  <c:v>Sokolov</c:v>
                </c:pt>
                <c:pt idx="18">
                  <c:v>Praha - ÚVN</c:v>
                </c:pt>
                <c:pt idx="19">
                  <c:v>Kolín</c:v>
                </c:pt>
                <c:pt idx="20">
                  <c:v>Třinec</c:v>
                </c:pt>
                <c:pt idx="21">
                  <c:v>Praha - Thomayerova nemocnice</c:v>
                </c:pt>
                <c:pt idx="22">
                  <c:v>Most</c:v>
                </c:pt>
                <c:pt idx="23">
                  <c:v>Czech Republic</c:v>
                </c:pt>
                <c:pt idx="24">
                  <c:v>Jindřichův Hradec</c:v>
                </c:pt>
                <c:pt idx="25">
                  <c:v>Uherské Hradiště</c:v>
                </c:pt>
                <c:pt idx="26">
                  <c:v>Litoměřice</c:v>
                </c:pt>
                <c:pt idx="27">
                  <c:v>Praha - FN Motol</c:v>
                </c:pt>
                <c:pt idx="28">
                  <c:v>Příbram</c:v>
                </c:pt>
                <c:pt idx="29">
                  <c:v>Ostrava - FN Ostrava</c:v>
                </c:pt>
                <c:pt idx="30">
                  <c:v>Praha - Nemocnice Na Homolce</c:v>
                </c:pt>
                <c:pt idx="31">
                  <c:v>Ostrava - Městská nemocnice</c:v>
                </c:pt>
                <c:pt idx="32">
                  <c:v>Písek</c:v>
                </c:pt>
                <c:pt idx="33">
                  <c:v>Litomyšl</c:v>
                </c:pt>
                <c:pt idx="34">
                  <c:v>Jihlava</c:v>
                </c:pt>
                <c:pt idx="35">
                  <c:v>Praha - FN Královské Vinohrady</c:v>
                </c:pt>
                <c:pt idx="36">
                  <c:v>Praha - VFN</c:v>
                </c:pt>
                <c:pt idx="37">
                  <c:v>Ostrava - Vítkovice</c:v>
                </c:pt>
                <c:pt idx="38">
                  <c:v>Zlín</c:v>
                </c:pt>
                <c:pt idx="39">
                  <c:v>Ústí nad Labem</c:v>
                </c:pt>
                <c:pt idx="40">
                  <c:v>Chomutov</c:v>
                </c:pt>
                <c:pt idx="41">
                  <c:v>Liberec</c:v>
                </c:pt>
                <c:pt idx="42">
                  <c:v>České Budějovice</c:v>
                </c:pt>
                <c:pt idx="43">
                  <c:v>Nové Město na Moravě</c:v>
                </c:pt>
                <c:pt idx="44">
                  <c:v>Karviná</c:v>
                </c:pt>
                <c:pt idx="45">
                  <c:v>Hradec Králové</c:v>
                </c:pt>
                <c:pt idx="46">
                  <c:v>Vyškov</c:v>
                </c:pt>
                <c:pt idx="47">
                  <c:v>Brno - FN u sv. Anny</c:v>
                </c:pt>
                <c:pt idx="48">
                  <c:v>Trutnov</c:v>
                </c:pt>
              </c:strCache>
            </c:strRef>
          </c:cat>
          <c:val>
            <c:numRef>
              <c:f>Sheet1!$B$2:$B$50</c:f>
              <c:numCache>
                <c:formatCode>General</c:formatCode>
                <c:ptCount val="49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0.5</c:v>
                </c:pt>
                <c:pt idx="11">
                  <c:v>0.5</c:v>
                </c:pt>
                <c:pt idx="12">
                  <c:v>1.0</c:v>
                </c:pt>
                <c:pt idx="13">
                  <c:v>1.0</c:v>
                </c:pt>
                <c:pt idx="14">
                  <c:v>1.0</c:v>
                </c:pt>
                <c:pt idx="15">
                  <c:v>1.0</c:v>
                </c:pt>
                <c:pt idx="16">
                  <c:v>1.0</c:v>
                </c:pt>
                <c:pt idx="17">
                  <c:v>1.0</c:v>
                </c:pt>
                <c:pt idx="18">
                  <c:v>1.0</c:v>
                </c:pt>
                <c:pt idx="19">
                  <c:v>1.0</c:v>
                </c:pt>
                <c:pt idx="20">
                  <c:v>1.0</c:v>
                </c:pt>
                <c:pt idx="21">
                  <c:v>1.0</c:v>
                </c:pt>
                <c:pt idx="22">
                  <c:v>1.0</c:v>
                </c:pt>
                <c:pt idx="23">
                  <c:v>1.0</c:v>
                </c:pt>
                <c:pt idx="24">
                  <c:v>1.0</c:v>
                </c:pt>
                <c:pt idx="25">
                  <c:v>1.0</c:v>
                </c:pt>
                <c:pt idx="26">
                  <c:v>1.0</c:v>
                </c:pt>
                <c:pt idx="27">
                  <c:v>1.0</c:v>
                </c:pt>
                <c:pt idx="28">
                  <c:v>1.0</c:v>
                </c:pt>
                <c:pt idx="29">
                  <c:v>1.0</c:v>
                </c:pt>
                <c:pt idx="30">
                  <c:v>1.0</c:v>
                </c:pt>
                <c:pt idx="31">
                  <c:v>1.0</c:v>
                </c:pt>
                <c:pt idx="32">
                  <c:v>1.0</c:v>
                </c:pt>
                <c:pt idx="33">
                  <c:v>1.0</c:v>
                </c:pt>
                <c:pt idx="34">
                  <c:v>1.0</c:v>
                </c:pt>
                <c:pt idx="35">
                  <c:v>1.0</c:v>
                </c:pt>
                <c:pt idx="36">
                  <c:v>1.0</c:v>
                </c:pt>
                <c:pt idx="37">
                  <c:v>2.0</c:v>
                </c:pt>
                <c:pt idx="38">
                  <c:v>2.0</c:v>
                </c:pt>
                <c:pt idx="39">
                  <c:v>2.0</c:v>
                </c:pt>
                <c:pt idx="40">
                  <c:v>2.0</c:v>
                </c:pt>
                <c:pt idx="41">
                  <c:v>2.0</c:v>
                </c:pt>
                <c:pt idx="42">
                  <c:v>2.0</c:v>
                </c:pt>
                <c:pt idx="43">
                  <c:v>2.0</c:v>
                </c:pt>
                <c:pt idx="44">
                  <c:v>2.0</c:v>
                </c:pt>
                <c:pt idx="45">
                  <c:v>2.0</c:v>
                </c:pt>
                <c:pt idx="46">
                  <c:v>3.0</c:v>
                </c:pt>
                <c:pt idx="47">
                  <c:v>3.0</c:v>
                </c:pt>
                <c:pt idx="48">
                  <c:v>5.0</c:v>
                </c:pt>
              </c:numCache>
            </c:numRef>
          </c:val>
        </c:ser>
        <c:dLbls>
          <c:numFmt sourceLinked="0" formatCode="0.0"/>
          <c:txPr>
            <a:bodyPr/>
            <a:lstStyle/>
            <a:p>
              <a:pPr>
                <a:defRPr sz="500" b="1"/>
              </a:pPr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500"/>
            </a:pPr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>
          <c:max val="6.0"/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 sz="1000" b="0"/>
                </a:pPr>
                <a:r>
                  <a:t>mRS skóre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autoTitleDeleted val="1"/>
    <c:plotArea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3 months mRS - Performed</c:v>
                </c:pt>
              </c:strCache>
            </c:strRef>
          </c:tx>
          <c:dPt>
            <c:idx val="0"/>
            <c:spPr>
              <a:solidFill>
                <a:srgbClr val="1F78B4"/>
              </a:solidFill>
            </c:spPr>
          </c:dPt>
          <c:dPt>
            <c:idx val="1"/>
            <c:spPr>
              <a:solidFill>
                <a:srgbClr val="1F78B4"/>
              </a:solidFill>
            </c:spPr>
          </c:dPt>
          <c:dPt>
            <c:idx val="2"/>
            <c:spPr>
              <a:solidFill>
                <a:srgbClr val="1F78B4"/>
              </a:solidFill>
            </c:spPr>
          </c:dPt>
          <c:dPt>
            <c:idx val="3"/>
            <c:spPr>
              <a:solidFill>
                <a:srgbClr val="1F78B4"/>
              </a:solidFill>
            </c:spPr>
          </c:dPt>
          <c:dPt>
            <c:idx val="4"/>
            <c:spPr>
              <a:solidFill>
                <a:srgbClr val="1F78B4"/>
              </a:solidFill>
            </c:spPr>
          </c:dPt>
          <c:dPt>
            <c:idx val="5"/>
            <c:spPr>
              <a:solidFill>
                <a:srgbClr val="1F78B4"/>
              </a:solidFill>
            </c:spPr>
          </c:dPt>
          <c:dPt>
            <c:idx val="6"/>
            <c:spPr>
              <a:solidFill>
                <a:srgbClr val="1F78B4"/>
              </a:solidFill>
            </c:spPr>
          </c:dPt>
          <c:dPt>
            <c:idx val="7"/>
            <c:spPr>
              <a:solidFill>
                <a:srgbClr val="1F78B4"/>
              </a:solidFill>
            </c:spPr>
          </c:dPt>
          <c:dPt>
            <c:idx val="8"/>
            <c:spPr>
              <a:solidFill>
                <a:srgbClr val="1F78B4"/>
              </a:solidFill>
            </c:spPr>
          </c:dPt>
          <c:dPt>
            <c:idx val="9"/>
            <c:spPr>
              <a:solidFill>
                <a:srgbClr val="1F78B4"/>
              </a:solidFill>
            </c:spPr>
          </c:dPt>
          <c:dPt>
            <c:idx val="10"/>
            <c:spPr>
              <a:solidFill>
                <a:srgbClr val="1F78B4"/>
              </a:solidFill>
            </c:spPr>
          </c:dPt>
          <c:dPt>
            <c:idx val="11"/>
            <c:spPr>
              <a:solidFill>
                <a:srgbClr val="1F78B4"/>
              </a:solidFill>
            </c:spPr>
          </c:dPt>
          <c:dPt>
            <c:idx val="12"/>
            <c:spPr>
              <a:solidFill>
                <a:srgbClr val="1F78B4"/>
              </a:solidFill>
            </c:spPr>
          </c:dPt>
          <c:dPt>
            <c:idx val="13"/>
            <c:spPr>
              <a:solidFill>
                <a:srgbClr val="1F78B4"/>
              </a:solidFill>
            </c:spPr>
          </c:dPt>
          <c:dPt>
            <c:idx val="14"/>
            <c:spPr>
              <a:solidFill>
                <a:srgbClr val="1F78B4"/>
              </a:solidFill>
            </c:spPr>
          </c:dPt>
          <c:dPt>
            <c:idx val="15"/>
            <c:spPr>
              <a:solidFill>
                <a:srgbClr val="1F78B4"/>
              </a:solidFill>
            </c:spPr>
          </c:dPt>
          <c:dPt>
            <c:idx val="16"/>
            <c:spPr>
              <a:solidFill>
                <a:srgbClr val="1F78B4"/>
              </a:solidFill>
            </c:spPr>
          </c:dPt>
          <c:dPt>
            <c:idx val="17"/>
            <c:spPr>
              <a:solidFill>
                <a:srgbClr val="1F78B4"/>
              </a:solidFill>
            </c:spPr>
          </c:dPt>
          <c:dPt>
            <c:idx val="18"/>
            <c:spPr>
              <a:solidFill>
                <a:srgbClr val="1F78B4"/>
              </a:solidFill>
            </c:spPr>
          </c:dPt>
          <c:dPt>
            <c:idx val="19"/>
            <c:spPr>
              <a:solidFill>
                <a:srgbClr val="1F78B4"/>
              </a:solidFill>
            </c:spPr>
          </c:dPt>
          <c:dPt>
            <c:idx val="20"/>
            <c:spPr>
              <a:solidFill>
                <a:srgbClr val="1F78B4"/>
              </a:solidFill>
            </c:spPr>
          </c:dPt>
          <c:dPt>
            <c:idx val="21"/>
            <c:spPr>
              <a:solidFill>
                <a:srgbClr val="1F78B4"/>
              </a:solidFill>
            </c:spPr>
          </c:dPt>
          <c:dPt>
            <c:idx val="22"/>
            <c:spPr>
              <a:solidFill>
                <a:srgbClr val="1F78B4"/>
              </a:solidFill>
            </c:spPr>
          </c:dPt>
          <c:dPt>
            <c:idx val="23"/>
            <c:spPr>
              <a:solidFill>
                <a:srgbClr val="1F78B4"/>
              </a:solidFill>
            </c:spPr>
          </c:dPt>
          <c:dPt>
            <c:idx val="24"/>
            <c:spPr>
              <a:solidFill>
                <a:srgbClr val="E31A1C"/>
              </a:solidFill>
            </c:spPr>
          </c:dPt>
          <c:dPt>
            <c:idx val="25"/>
            <c:spPr>
              <a:solidFill>
                <a:srgbClr val="1F78B4"/>
              </a:solidFill>
            </c:spPr>
          </c:dPt>
          <c:dPt>
            <c:idx val="26"/>
            <c:spPr>
              <a:solidFill>
                <a:srgbClr val="1F78B4"/>
              </a:solidFill>
            </c:spPr>
          </c:dPt>
          <c:dPt>
            <c:idx val="27"/>
            <c:spPr>
              <a:solidFill>
                <a:srgbClr val="1F78B4"/>
              </a:solidFill>
            </c:spPr>
          </c:dPt>
          <c:dPt>
            <c:idx val="28"/>
            <c:spPr>
              <a:solidFill>
                <a:srgbClr val="1F78B4"/>
              </a:solidFill>
            </c:spPr>
          </c:dPt>
          <c:dPt>
            <c:idx val="29"/>
            <c:spPr>
              <a:solidFill>
                <a:srgbClr val="1F78B4"/>
              </a:solidFill>
            </c:spPr>
          </c:dPt>
          <c:dPt>
            <c:idx val="30"/>
            <c:spPr>
              <a:solidFill>
                <a:srgbClr val="1F78B4"/>
              </a:solidFill>
            </c:spPr>
          </c:dPt>
          <c:dPt>
            <c:idx val="31"/>
            <c:spPr>
              <a:solidFill>
                <a:srgbClr val="1F78B4"/>
              </a:solidFill>
            </c:spPr>
          </c:dPt>
          <c:dPt>
            <c:idx val="32"/>
            <c:spPr>
              <a:solidFill>
                <a:srgbClr val="1F78B4"/>
              </a:solidFill>
            </c:spPr>
          </c:dPt>
          <c:dPt>
            <c:idx val="33"/>
            <c:spPr>
              <a:solidFill>
                <a:srgbClr val="1F78B4"/>
              </a:solidFill>
            </c:spPr>
          </c:dPt>
          <c:dPt>
            <c:idx val="34"/>
            <c:spPr>
              <a:solidFill>
                <a:srgbClr val="1F78B4"/>
              </a:solidFill>
            </c:spPr>
          </c:dPt>
          <c:dPt>
            <c:idx val="35"/>
            <c:spPr>
              <a:solidFill>
                <a:srgbClr val="1F78B4"/>
              </a:solidFill>
            </c:spPr>
          </c:dPt>
          <c:dPt>
            <c:idx val="36"/>
            <c:spPr>
              <a:solidFill>
                <a:srgbClr val="1F78B4"/>
              </a:solidFill>
            </c:spPr>
          </c:dPt>
          <c:dPt>
            <c:idx val="37"/>
            <c:spPr>
              <a:solidFill>
                <a:srgbClr val="1F78B4"/>
              </a:solidFill>
            </c:spPr>
          </c:dPt>
          <c:dPt>
            <c:idx val="38"/>
            <c:spPr>
              <a:solidFill>
                <a:srgbClr val="1F78B4"/>
              </a:solidFill>
            </c:spPr>
          </c:dPt>
          <c:dPt>
            <c:idx val="39"/>
            <c:spPr>
              <a:solidFill>
                <a:srgbClr val="1F78B4"/>
              </a:solidFill>
            </c:spPr>
          </c:dPt>
          <c:dPt>
            <c:idx val="40"/>
            <c:spPr>
              <a:solidFill>
                <a:srgbClr val="1F78B4"/>
              </a:solidFill>
            </c:spPr>
          </c:dPt>
          <c:dPt>
            <c:idx val="41"/>
            <c:spPr>
              <a:solidFill>
                <a:srgbClr val="1F78B4"/>
              </a:solidFill>
            </c:spPr>
          </c:dPt>
          <c:dPt>
            <c:idx val="42"/>
            <c:spPr>
              <a:solidFill>
                <a:srgbClr val="1F78B4"/>
              </a:solidFill>
            </c:spPr>
          </c:dPt>
          <c:dPt>
            <c:idx val="43"/>
            <c:spPr>
              <a:solidFill>
                <a:srgbClr val="1F78B4"/>
              </a:solidFill>
            </c:spPr>
          </c:dPt>
          <c:dPt>
            <c:idx val="44"/>
            <c:spPr>
              <a:solidFill>
                <a:srgbClr val="1F78B4"/>
              </a:solidFill>
            </c:spPr>
          </c:dPt>
          <c:dPt>
            <c:idx val="45"/>
            <c:spPr>
              <a:solidFill>
                <a:srgbClr val="1F78B4"/>
              </a:solidFill>
            </c:spPr>
          </c:dPt>
          <c:dPt>
            <c:idx val="46"/>
            <c:spPr>
              <a:solidFill>
                <a:srgbClr val="1F78B4"/>
              </a:solidFill>
            </c:spPr>
          </c:dPt>
          <c:dPt>
            <c:idx val="47"/>
            <c:spPr>
              <a:solidFill>
                <a:srgbClr val="1F78B4"/>
              </a:solidFill>
            </c:spPr>
          </c:dPt>
          <c:dPt>
            <c:idx val="48"/>
            <c:spPr>
              <a:solidFill>
                <a:srgbClr val="1F78B4"/>
              </a:solidFill>
            </c:spPr>
          </c:dPt>
          <c:cat>
            <c:strRef>
              <c:f>Sheet1!$A$2:$A$50</c:f>
              <c:strCache>
                <c:ptCount val="49"/>
                <c:pt idx="0">
                  <c:v>Plzeň</c:v>
                </c:pt>
                <c:pt idx="1">
                  <c:v>Blansko</c:v>
                </c:pt>
                <c:pt idx="2">
                  <c:v>Benešov</c:v>
                </c:pt>
                <c:pt idx="3">
                  <c:v>Sokolov</c:v>
                </c:pt>
                <c:pt idx="4">
                  <c:v>Trutnov</c:v>
                </c:pt>
                <c:pt idx="5">
                  <c:v>Kladno</c:v>
                </c:pt>
                <c:pt idx="6">
                  <c:v>Česká Lípa</c:v>
                </c:pt>
                <c:pt idx="7">
                  <c:v>Zlín</c:v>
                </c:pt>
                <c:pt idx="8">
                  <c:v>Prostějov</c:v>
                </c:pt>
                <c:pt idx="9">
                  <c:v>Náchod</c:v>
                </c:pt>
                <c:pt idx="10">
                  <c:v>Děčín</c:v>
                </c:pt>
                <c:pt idx="11">
                  <c:v>Břeclav</c:v>
                </c:pt>
                <c:pt idx="12">
                  <c:v>Vyškov</c:v>
                </c:pt>
                <c:pt idx="13">
                  <c:v>Znojmo</c:v>
                </c:pt>
                <c:pt idx="14">
                  <c:v>Nové Město na Moravě</c:v>
                </c:pt>
                <c:pt idx="15">
                  <c:v>Karlovy Vary</c:v>
                </c:pt>
                <c:pt idx="16">
                  <c:v>Pardubice</c:v>
                </c:pt>
                <c:pt idx="17">
                  <c:v>Příbram</c:v>
                </c:pt>
                <c:pt idx="18">
                  <c:v>Litomyšl</c:v>
                </c:pt>
                <c:pt idx="19">
                  <c:v>Brno - FN Brno</c:v>
                </c:pt>
                <c:pt idx="20">
                  <c:v>Ostrava - Městská nemocnice</c:v>
                </c:pt>
                <c:pt idx="21">
                  <c:v>Praha - FN Motol</c:v>
                </c:pt>
                <c:pt idx="22">
                  <c:v>Teplice</c:v>
                </c:pt>
                <c:pt idx="23">
                  <c:v>Praha - VFN</c:v>
                </c:pt>
                <c:pt idx="24">
                  <c:v>Czech Republic</c:v>
                </c:pt>
                <c:pt idx="25">
                  <c:v>Ostrava - FN Ostrava</c:v>
                </c:pt>
                <c:pt idx="26">
                  <c:v>Kolín</c:v>
                </c:pt>
                <c:pt idx="27">
                  <c:v>Praha - FN Královské Vinohrady</c:v>
                </c:pt>
                <c:pt idx="28">
                  <c:v>Písek</c:v>
                </c:pt>
                <c:pt idx="29">
                  <c:v>Jindřichův Hradec</c:v>
                </c:pt>
                <c:pt idx="30">
                  <c:v>Brno - FN u sv. Anny</c:v>
                </c:pt>
                <c:pt idx="31">
                  <c:v>Praha - ÚVN</c:v>
                </c:pt>
                <c:pt idx="32">
                  <c:v>Karviná</c:v>
                </c:pt>
                <c:pt idx="33">
                  <c:v>Praha - Thomayerova nemocnice</c:v>
                </c:pt>
                <c:pt idx="34">
                  <c:v>Most</c:v>
                </c:pt>
                <c:pt idx="35">
                  <c:v>Uherské Hradiště</c:v>
                </c:pt>
                <c:pt idx="36">
                  <c:v>Ostrava - Vítkovice</c:v>
                </c:pt>
                <c:pt idx="37">
                  <c:v>Olomouc</c:v>
                </c:pt>
                <c:pt idx="38">
                  <c:v>Litoměřice</c:v>
                </c:pt>
                <c:pt idx="39">
                  <c:v>Chomutov</c:v>
                </c:pt>
                <c:pt idx="40">
                  <c:v>Liberec</c:v>
                </c:pt>
                <c:pt idx="41">
                  <c:v>Hradec Králové</c:v>
                </c:pt>
                <c:pt idx="42">
                  <c:v>Praha - Nemocnice Na Homolce</c:v>
                </c:pt>
                <c:pt idx="43">
                  <c:v>Mladá Boleslav</c:v>
                </c:pt>
                <c:pt idx="44">
                  <c:v>Jihlava</c:v>
                </c:pt>
                <c:pt idx="45">
                  <c:v>Třinec</c:v>
                </c:pt>
                <c:pt idx="46">
                  <c:v>Ústí nad Labem</c:v>
                </c:pt>
                <c:pt idx="47">
                  <c:v>České Budějovice</c:v>
                </c:pt>
                <c:pt idx="48">
                  <c:v>Krnov</c:v>
                </c:pt>
              </c:strCache>
            </c:strRef>
          </c:cat>
          <c:val>
            <c:numRef>
              <c:f>Sheet1!$B$2:$B$50</c:f>
              <c:numCache>
                <c:formatCode>General</c:formatCode>
                <c:ptCount val="49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0.787402</c:v>
                </c:pt>
                <c:pt idx="4">
                  <c:v>1.5625</c:v>
                </c:pt>
                <c:pt idx="5">
                  <c:v>1.709402</c:v>
                </c:pt>
                <c:pt idx="6">
                  <c:v>2.352941</c:v>
                </c:pt>
                <c:pt idx="7">
                  <c:v>4.716981</c:v>
                </c:pt>
                <c:pt idx="8">
                  <c:v>5.479452</c:v>
                </c:pt>
                <c:pt idx="9">
                  <c:v>10.588235</c:v>
                </c:pt>
                <c:pt idx="10">
                  <c:v>15.151515</c:v>
                </c:pt>
                <c:pt idx="11">
                  <c:v>18.518519</c:v>
                </c:pt>
                <c:pt idx="12">
                  <c:v>28.26087</c:v>
                </c:pt>
                <c:pt idx="13">
                  <c:v>30.769231</c:v>
                </c:pt>
                <c:pt idx="14">
                  <c:v>31.818182</c:v>
                </c:pt>
                <c:pt idx="15">
                  <c:v>38.129496</c:v>
                </c:pt>
                <c:pt idx="16">
                  <c:v>40.952381</c:v>
                </c:pt>
                <c:pt idx="17">
                  <c:v>45.045045</c:v>
                </c:pt>
                <c:pt idx="18">
                  <c:v>46.590909</c:v>
                </c:pt>
                <c:pt idx="19">
                  <c:v>49.253731</c:v>
                </c:pt>
                <c:pt idx="20">
                  <c:v>49.760766</c:v>
                </c:pt>
                <c:pt idx="21">
                  <c:v>52.189781</c:v>
                </c:pt>
                <c:pt idx="22">
                  <c:v>53.488372</c:v>
                </c:pt>
                <c:pt idx="23">
                  <c:v>55.05618</c:v>
                </c:pt>
                <c:pt idx="24">
                  <c:v>55.203046</c:v>
                </c:pt>
                <c:pt idx="25">
                  <c:v>55.223881</c:v>
                </c:pt>
                <c:pt idx="26">
                  <c:v>56.20915</c:v>
                </c:pt>
                <c:pt idx="27">
                  <c:v>57.51073</c:v>
                </c:pt>
                <c:pt idx="28">
                  <c:v>59.677419</c:v>
                </c:pt>
                <c:pt idx="29">
                  <c:v>60.294118</c:v>
                </c:pt>
                <c:pt idx="30">
                  <c:v>61.382114</c:v>
                </c:pt>
                <c:pt idx="31">
                  <c:v>62.886598</c:v>
                </c:pt>
                <c:pt idx="32">
                  <c:v>64.028777</c:v>
                </c:pt>
                <c:pt idx="33">
                  <c:v>65.034965</c:v>
                </c:pt>
                <c:pt idx="34">
                  <c:v>66.666667</c:v>
                </c:pt>
                <c:pt idx="35">
                  <c:v>68.243243</c:v>
                </c:pt>
                <c:pt idx="36">
                  <c:v>68.35443</c:v>
                </c:pt>
                <c:pt idx="37">
                  <c:v>69.736842</c:v>
                </c:pt>
                <c:pt idx="38">
                  <c:v>70.32967</c:v>
                </c:pt>
                <c:pt idx="39">
                  <c:v>74.705882</c:v>
                </c:pt>
                <c:pt idx="40">
                  <c:v>77.419355</c:v>
                </c:pt>
                <c:pt idx="41">
                  <c:v>80.654762</c:v>
                </c:pt>
                <c:pt idx="42">
                  <c:v>81.007752</c:v>
                </c:pt>
                <c:pt idx="43">
                  <c:v>82.568807</c:v>
                </c:pt>
                <c:pt idx="44">
                  <c:v>89.320388</c:v>
                </c:pt>
                <c:pt idx="45">
                  <c:v>90.384615</c:v>
                </c:pt>
                <c:pt idx="46">
                  <c:v>94.561934</c:v>
                </c:pt>
                <c:pt idx="47">
                  <c:v>94.978166</c:v>
                </c:pt>
                <c:pt idx="48">
                  <c:v>95.744681</c:v>
                </c:pt>
              </c:numCache>
            </c:numRef>
          </c:val>
        </c:ser>
        <c:dLbls>
          <c:numFmt sourceLinked="0" formatCode="0.0"/>
          <c:txPr>
            <a:bodyPr/>
            <a:lstStyle/>
            <a:p>
              <a:pPr>
                <a:defRPr sz="500" b="1"/>
              </a:pPr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500"/>
            </a:pPr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>
          <c:max val="100.0"/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 sz="1000" b="0"/>
                </a:pPr>
                <a:r>
                  <a:t>procento [%]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068027336"/>
        <c:crosses val="autoZero"/>
        <c:majorUnit val="10.0"/>
      </c:valAx>
    </c:plotArea>
    <c:dispBlanksAs val="gap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autoTitleDeleted val="0"/>
    <c:plotArea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rgbClr val="1F78B4">
                <a:alpha val="80196"/>
              </a:srgbClr>
            </a:solidFill>
          </c:spPr>
          <c:dPt>
            <c:idx val="25"/>
            <c:spPr>
              <a:solidFill>
                <a:srgbClr val="1F78B4"/>
              </a:solidFill>
            </c:spPr>
          </c:dPt>
          <c:cat>
            <c:strRef>
              <c:f>Sheet1!$A$2:$A$50</c:f>
              <c:strCache>
                <c:ptCount val="49"/>
                <c:pt idx="0">
                  <c:v>Plzeň</c:v>
                </c:pt>
                <c:pt idx="1">
                  <c:v>Blansko</c:v>
                </c:pt>
                <c:pt idx="2">
                  <c:v>Benešov</c:v>
                </c:pt>
                <c:pt idx="3">
                  <c:v>Trutnov</c:v>
                </c:pt>
                <c:pt idx="4">
                  <c:v>Sokolov</c:v>
                </c:pt>
                <c:pt idx="5">
                  <c:v>Liberec</c:v>
                </c:pt>
                <c:pt idx="6">
                  <c:v>Ostrava - Vítkovice</c:v>
                </c:pt>
                <c:pt idx="7">
                  <c:v>Karviná</c:v>
                </c:pt>
                <c:pt idx="8">
                  <c:v>Chomutov</c:v>
                </c:pt>
                <c:pt idx="9">
                  <c:v>Litomyšl</c:v>
                </c:pt>
                <c:pt idx="10">
                  <c:v>Hradec Králové</c:v>
                </c:pt>
                <c:pt idx="11">
                  <c:v>Břeclav</c:v>
                </c:pt>
                <c:pt idx="12">
                  <c:v>Brno - FN u sv. Anny</c:v>
                </c:pt>
                <c:pt idx="13">
                  <c:v>Most</c:v>
                </c:pt>
                <c:pt idx="14">
                  <c:v>Nové Město na Moravě</c:v>
                </c:pt>
                <c:pt idx="15">
                  <c:v>Ústí nad Labem</c:v>
                </c:pt>
                <c:pt idx="16">
                  <c:v>Uherské Hradiště</c:v>
                </c:pt>
                <c:pt idx="17">
                  <c:v>Zlín</c:v>
                </c:pt>
                <c:pt idx="18">
                  <c:v>Vyškov</c:v>
                </c:pt>
                <c:pt idx="19">
                  <c:v>Praha - Thomayerova nemocnice</c:v>
                </c:pt>
                <c:pt idx="20">
                  <c:v>Kolín</c:v>
                </c:pt>
                <c:pt idx="21">
                  <c:v>Brno - FN Brno</c:v>
                </c:pt>
                <c:pt idx="22">
                  <c:v>Praha - ÚVN</c:v>
                </c:pt>
                <c:pt idx="23">
                  <c:v>Teplice</c:v>
                </c:pt>
                <c:pt idx="24">
                  <c:v>Ostrava - Městská nemocnice</c:v>
                </c:pt>
                <c:pt idx="25">
                  <c:v>Czech Republic</c:v>
                </c:pt>
                <c:pt idx="26">
                  <c:v>České Budějovice</c:v>
                </c:pt>
                <c:pt idx="27">
                  <c:v>Znojmo</c:v>
                </c:pt>
                <c:pt idx="28">
                  <c:v>Jihlava</c:v>
                </c:pt>
                <c:pt idx="29">
                  <c:v>Písek</c:v>
                </c:pt>
                <c:pt idx="30">
                  <c:v>Praha - FN Královské Vinohrady</c:v>
                </c:pt>
                <c:pt idx="31">
                  <c:v>Příbram</c:v>
                </c:pt>
                <c:pt idx="32">
                  <c:v>Třinec</c:v>
                </c:pt>
                <c:pt idx="33">
                  <c:v>Jindřichův Hradec</c:v>
                </c:pt>
                <c:pt idx="34">
                  <c:v>Náchod</c:v>
                </c:pt>
                <c:pt idx="35">
                  <c:v>Litoměřice</c:v>
                </c:pt>
                <c:pt idx="36">
                  <c:v>Ostrava - FN Ostrava</c:v>
                </c:pt>
                <c:pt idx="37">
                  <c:v>Praha - FN Motol</c:v>
                </c:pt>
                <c:pt idx="38">
                  <c:v>Praha - Nemocnice Na Homolce</c:v>
                </c:pt>
                <c:pt idx="39">
                  <c:v>Praha - VFN</c:v>
                </c:pt>
                <c:pt idx="40">
                  <c:v>Kladno</c:v>
                </c:pt>
                <c:pt idx="41">
                  <c:v>Česká Lípa</c:v>
                </c:pt>
                <c:pt idx="42">
                  <c:v>Olomouc</c:v>
                </c:pt>
                <c:pt idx="43">
                  <c:v>Děčín</c:v>
                </c:pt>
                <c:pt idx="44">
                  <c:v>Karlovy Vary</c:v>
                </c:pt>
                <c:pt idx="45">
                  <c:v>Krnov</c:v>
                </c:pt>
                <c:pt idx="46">
                  <c:v>Mladá Boleslav</c:v>
                </c:pt>
                <c:pt idx="47">
                  <c:v>Pardubice</c:v>
                </c:pt>
                <c:pt idx="48">
                  <c:v>Prostějov</c:v>
                </c:pt>
              </c:strCache>
            </c:strRef>
          </c:cat>
          <c:val>
            <c:numRef>
              <c:f>Sheet1!$B$2:$B$50</c:f>
              <c:numCache>
                <c:formatCode>General</c:formatCode>
                <c:ptCount val="49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13.75</c:v>
                </c:pt>
                <c:pt idx="6">
                  <c:v>18.518519</c:v>
                </c:pt>
                <c:pt idx="7">
                  <c:v>22.47191</c:v>
                </c:pt>
                <c:pt idx="8">
                  <c:v>22.834646</c:v>
                </c:pt>
                <c:pt idx="9">
                  <c:v>24.390244</c:v>
                </c:pt>
                <c:pt idx="10">
                  <c:v>24.723247</c:v>
                </c:pt>
                <c:pt idx="11">
                  <c:v>25.0</c:v>
                </c:pt>
                <c:pt idx="12">
                  <c:v>25.165563</c:v>
                </c:pt>
                <c:pt idx="13">
                  <c:v>27.142857</c:v>
                </c:pt>
                <c:pt idx="14">
                  <c:v>28.571429</c:v>
                </c:pt>
                <c:pt idx="15">
                  <c:v>29.073482</c:v>
                </c:pt>
                <c:pt idx="16">
                  <c:v>29.70297</c:v>
                </c:pt>
                <c:pt idx="17">
                  <c:v>30.0</c:v>
                </c:pt>
                <c:pt idx="18">
                  <c:v>30.769231</c:v>
                </c:pt>
                <c:pt idx="19">
                  <c:v>32.258065</c:v>
                </c:pt>
                <c:pt idx="20">
                  <c:v>32.55814</c:v>
                </c:pt>
                <c:pt idx="21">
                  <c:v>32.727273</c:v>
                </c:pt>
                <c:pt idx="22">
                  <c:v>33.606557</c:v>
                </c:pt>
                <c:pt idx="23">
                  <c:v>34.782609</c:v>
                </c:pt>
                <c:pt idx="24">
                  <c:v>36.538462</c:v>
                </c:pt>
                <c:pt idx="25">
                  <c:v>36.574713</c:v>
                </c:pt>
                <c:pt idx="26">
                  <c:v>37.011494</c:v>
                </c:pt>
                <c:pt idx="27">
                  <c:v>37.5</c:v>
                </c:pt>
                <c:pt idx="28">
                  <c:v>39.130435</c:v>
                </c:pt>
                <c:pt idx="29">
                  <c:v>39.189189</c:v>
                </c:pt>
                <c:pt idx="30">
                  <c:v>41.044776</c:v>
                </c:pt>
                <c:pt idx="31">
                  <c:v>42.0</c:v>
                </c:pt>
                <c:pt idx="32">
                  <c:v>43.617021</c:v>
                </c:pt>
                <c:pt idx="33">
                  <c:v>43.902439</c:v>
                </c:pt>
                <c:pt idx="34">
                  <c:v>44.444444</c:v>
                </c:pt>
                <c:pt idx="35">
                  <c:v>45.3125</c:v>
                </c:pt>
                <c:pt idx="36">
                  <c:v>45.945946</c:v>
                </c:pt>
                <c:pt idx="37">
                  <c:v>46.853147</c:v>
                </c:pt>
                <c:pt idx="38">
                  <c:v>46.889952</c:v>
                </c:pt>
                <c:pt idx="39">
                  <c:v>46.938776</c:v>
                </c:pt>
                <c:pt idx="40">
                  <c:v>50.0</c:v>
                </c:pt>
                <c:pt idx="41">
                  <c:v>50.0</c:v>
                </c:pt>
                <c:pt idx="42">
                  <c:v>57.54717</c:v>
                </c:pt>
                <c:pt idx="43">
                  <c:v>60.0</c:v>
                </c:pt>
                <c:pt idx="44">
                  <c:v>62.264151</c:v>
                </c:pt>
                <c:pt idx="45">
                  <c:v>65.555556</c:v>
                </c:pt>
                <c:pt idx="46">
                  <c:v>65.555556</c:v>
                </c:pt>
                <c:pt idx="47">
                  <c:v>81.395349</c:v>
                </c:pt>
                <c:pt idx="48">
                  <c:v>100.0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A6CEE3">
                <a:alpha val="80196"/>
              </a:srgbClr>
            </a:solidFill>
          </c:spPr>
          <c:dPt>
            <c:idx val="25"/>
            <c:spPr>
              <a:solidFill>
                <a:srgbClr val="A6CEE3"/>
              </a:solidFill>
            </c:spPr>
          </c:dPt>
          <c:cat>
            <c:strRef>
              <c:f>Sheet1!$A$2:$A$50</c:f>
              <c:strCache>
                <c:ptCount val="49"/>
                <c:pt idx="0">
                  <c:v>Plzeň</c:v>
                </c:pt>
                <c:pt idx="1">
                  <c:v>Blansko</c:v>
                </c:pt>
                <c:pt idx="2">
                  <c:v>Benešov</c:v>
                </c:pt>
                <c:pt idx="3">
                  <c:v>Trutnov</c:v>
                </c:pt>
                <c:pt idx="4">
                  <c:v>Sokolov</c:v>
                </c:pt>
                <c:pt idx="5">
                  <c:v>Liberec</c:v>
                </c:pt>
                <c:pt idx="6">
                  <c:v>Ostrava - Vítkovice</c:v>
                </c:pt>
                <c:pt idx="7">
                  <c:v>Karviná</c:v>
                </c:pt>
                <c:pt idx="8">
                  <c:v>Chomutov</c:v>
                </c:pt>
                <c:pt idx="9">
                  <c:v>Litomyšl</c:v>
                </c:pt>
                <c:pt idx="10">
                  <c:v>Hradec Králové</c:v>
                </c:pt>
                <c:pt idx="11">
                  <c:v>Břeclav</c:v>
                </c:pt>
                <c:pt idx="12">
                  <c:v>Brno - FN u sv. Anny</c:v>
                </c:pt>
                <c:pt idx="13">
                  <c:v>Most</c:v>
                </c:pt>
                <c:pt idx="14">
                  <c:v>Nové Město na Moravě</c:v>
                </c:pt>
                <c:pt idx="15">
                  <c:v>Ústí nad Labem</c:v>
                </c:pt>
                <c:pt idx="16">
                  <c:v>Uherské Hradiště</c:v>
                </c:pt>
                <c:pt idx="17">
                  <c:v>Zlín</c:v>
                </c:pt>
                <c:pt idx="18">
                  <c:v>Vyškov</c:v>
                </c:pt>
                <c:pt idx="19">
                  <c:v>Praha - Thomayerova nemocnice</c:v>
                </c:pt>
                <c:pt idx="20">
                  <c:v>Kolín</c:v>
                </c:pt>
                <c:pt idx="21">
                  <c:v>Brno - FN Brno</c:v>
                </c:pt>
                <c:pt idx="22">
                  <c:v>Praha - ÚVN</c:v>
                </c:pt>
                <c:pt idx="23">
                  <c:v>Teplice</c:v>
                </c:pt>
                <c:pt idx="24">
                  <c:v>Ostrava - Městská nemocnice</c:v>
                </c:pt>
                <c:pt idx="25">
                  <c:v>Czech Republic</c:v>
                </c:pt>
                <c:pt idx="26">
                  <c:v>České Budějovice</c:v>
                </c:pt>
                <c:pt idx="27">
                  <c:v>Znojmo</c:v>
                </c:pt>
                <c:pt idx="28">
                  <c:v>Jihlava</c:v>
                </c:pt>
                <c:pt idx="29">
                  <c:v>Písek</c:v>
                </c:pt>
                <c:pt idx="30">
                  <c:v>Praha - FN Královské Vinohrady</c:v>
                </c:pt>
                <c:pt idx="31">
                  <c:v>Příbram</c:v>
                </c:pt>
                <c:pt idx="32">
                  <c:v>Třinec</c:v>
                </c:pt>
                <c:pt idx="33">
                  <c:v>Jindřichův Hradec</c:v>
                </c:pt>
                <c:pt idx="34">
                  <c:v>Náchod</c:v>
                </c:pt>
                <c:pt idx="35">
                  <c:v>Litoměřice</c:v>
                </c:pt>
                <c:pt idx="36">
                  <c:v>Ostrava - FN Ostrava</c:v>
                </c:pt>
                <c:pt idx="37">
                  <c:v>Praha - FN Motol</c:v>
                </c:pt>
                <c:pt idx="38">
                  <c:v>Praha - Nemocnice Na Homolce</c:v>
                </c:pt>
                <c:pt idx="39">
                  <c:v>Praha - VFN</c:v>
                </c:pt>
                <c:pt idx="40">
                  <c:v>Kladno</c:v>
                </c:pt>
                <c:pt idx="41">
                  <c:v>Česká Lípa</c:v>
                </c:pt>
                <c:pt idx="42">
                  <c:v>Olomouc</c:v>
                </c:pt>
                <c:pt idx="43">
                  <c:v>Děčín</c:v>
                </c:pt>
                <c:pt idx="44">
                  <c:v>Karlovy Vary</c:v>
                </c:pt>
                <c:pt idx="45">
                  <c:v>Krnov</c:v>
                </c:pt>
                <c:pt idx="46">
                  <c:v>Mladá Boleslav</c:v>
                </c:pt>
                <c:pt idx="47">
                  <c:v>Pardubice</c:v>
                </c:pt>
                <c:pt idx="48">
                  <c:v>Prostějov</c:v>
                </c:pt>
              </c:strCache>
            </c:strRef>
          </c:cat>
          <c:val>
            <c:numRef>
              <c:f>Sheet1!$C$2:$C$50</c:f>
              <c:numCache>
                <c:formatCode>General</c:formatCode>
                <c:ptCount val="49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100.0</c:v>
                </c:pt>
                <c:pt idx="5">
                  <c:v>27.5</c:v>
                </c:pt>
                <c:pt idx="6">
                  <c:v>25.925926</c:v>
                </c:pt>
                <c:pt idx="7">
                  <c:v>17.977528</c:v>
                </c:pt>
                <c:pt idx="8">
                  <c:v>26.771654</c:v>
                </c:pt>
                <c:pt idx="9">
                  <c:v>31.707317</c:v>
                </c:pt>
                <c:pt idx="10">
                  <c:v>17.343173</c:v>
                </c:pt>
                <c:pt idx="11">
                  <c:v>30.0</c:v>
                </c:pt>
                <c:pt idx="12">
                  <c:v>12.582781</c:v>
                </c:pt>
                <c:pt idx="13">
                  <c:v>31.428571</c:v>
                </c:pt>
                <c:pt idx="14">
                  <c:v>14.285714</c:v>
                </c:pt>
                <c:pt idx="15">
                  <c:v>18.530351</c:v>
                </c:pt>
                <c:pt idx="16">
                  <c:v>22.772277</c:v>
                </c:pt>
                <c:pt idx="17">
                  <c:v>20.0</c:v>
                </c:pt>
                <c:pt idx="18">
                  <c:v>7.692308</c:v>
                </c:pt>
                <c:pt idx="19">
                  <c:v>20.430108</c:v>
                </c:pt>
                <c:pt idx="20">
                  <c:v>22.093023</c:v>
                </c:pt>
                <c:pt idx="21">
                  <c:v>18.181818</c:v>
                </c:pt>
                <c:pt idx="22">
                  <c:v>31.967213</c:v>
                </c:pt>
                <c:pt idx="23">
                  <c:v>26.086957</c:v>
                </c:pt>
                <c:pt idx="24">
                  <c:v>31.730769</c:v>
                </c:pt>
                <c:pt idx="25">
                  <c:v>19.563218</c:v>
                </c:pt>
                <c:pt idx="26">
                  <c:v>10.344828</c:v>
                </c:pt>
                <c:pt idx="27">
                  <c:v>16.666667</c:v>
                </c:pt>
                <c:pt idx="28">
                  <c:v>20.652174</c:v>
                </c:pt>
                <c:pt idx="29">
                  <c:v>31.081081</c:v>
                </c:pt>
                <c:pt idx="30">
                  <c:v>18.656716</c:v>
                </c:pt>
                <c:pt idx="31">
                  <c:v>24.0</c:v>
                </c:pt>
                <c:pt idx="32">
                  <c:v>14.893617</c:v>
                </c:pt>
                <c:pt idx="33">
                  <c:v>14.634146</c:v>
                </c:pt>
                <c:pt idx="34">
                  <c:v>22.222222</c:v>
                </c:pt>
                <c:pt idx="35">
                  <c:v>17.1875</c:v>
                </c:pt>
                <c:pt idx="36">
                  <c:v>11.711712</c:v>
                </c:pt>
                <c:pt idx="37">
                  <c:v>16.083916</c:v>
                </c:pt>
                <c:pt idx="38">
                  <c:v>24.880383</c:v>
                </c:pt>
                <c:pt idx="39">
                  <c:v>14.285714</c:v>
                </c:pt>
                <c:pt idx="40">
                  <c:v>50.0</c:v>
                </c:pt>
                <c:pt idx="41">
                  <c:v>50.0</c:v>
                </c:pt>
                <c:pt idx="42">
                  <c:v>17.924528</c:v>
                </c:pt>
                <c:pt idx="43">
                  <c:v>0.0</c:v>
                </c:pt>
                <c:pt idx="44">
                  <c:v>18.867925</c:v>
                </c:pt>
                <c:pt idx="45">
                  <c:v>15.555556</c:v>
                </c:pt>
                <c:pt idx="46">
                  <c:v>15.555556</c:v>
                </c:pt>
                <c:pt idx="47">
                  <c:v>9.302326</c:v>
                </c:pt>
                <c:pt idx="48">
                  <c:v>0.0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33A02C">
                <a:alpha val="80196"/>
              </a:srgbClr>
            </a:solidFill>
          </c:spPr>
          <c:dPt>
            <c:idx val="25"/>
            <c:spPr>
              <a:solidFill>
                <a:srgbClr val="33A02C"/>
              </a:solidFill>
            </c:spPr>
          </c:dPt>
          <c:cat>
            <c:strRef>
              <c:f>Sheet1!$A$2:$A$50</c:f>
              <c:strCache>
                <c:ptCount val="49"/>
                <c:pt idx="0">
                  <c:v>Plzeň</c:v>
                </c:pt>
                <c:pt idx="1">
                  <c:v>Blansko</c:v>
                </c:pt>
                <c:pt idx="2">
                  <c:v>Benešov</c:v>
                </c:pt>
                <c:pt idx="3">
                  <c:v>Trutnov</c:v>
                </c:pt>
                <c:pt idx="4">
                  <c:v>Sokolov</c:v>
                </c:pt>
                <c:pt idx="5">
                  <c:v>Liberec</c:v>
                </c:pt>
                <c:pt idx="6">
                  <c:v>Ostrava - Vítkovice</c:v>
                </c:pt>
                <c:pt idx="7">
                  <c:v>Karviná</c:v>
                </c:pt>
                <c:pt idx="8">
                  <c:v>Chomutov</c:v>
                </c:pt>
                <c:pt idx="9">
                  <c:v>Litomyšl</c:v>
                </c:pt>
                <c:pt idx="10">
                  <c:v>Hradec Králové</c:v>
                </c:pt>
                <c:pt idx="11">
                  <c:v>Břeclav</c:v>
                </c:pt>
                <c:pt idx="12">
                  <c:v>Brno - FN u sv. Anny</c:v>
                </c:pt>
                <c:pt idx="13">
                  <c:v>Most</c:v>
                </c:pt>
                <c:pt idx="14">
                  <c:v>Nové Město na Moravě</c:v>
                </c:pt>
                <c:pt idx="15">
                  <c:v>Ústí nad Labem</c:v>
                </c:pt>
                <c:pt idx="16">
                  <c:v>Uherské Hradiště</c:v>
                </c:pt>
                <c:pt idx="17">
                  <c:v>Zlín</c:v>
                </c:pt>
                <c:pt idx="18">
                  <c:v>Vyškov</c:v>
                </c:pt>
                <c:pt idx="19">
                  <c:v>Praha - Thomayerova nemocnice</c:v>
                </c:pt>
                <c:pt idx="20">
                  <c:v>Kolín</c:v>
                </c:pt>
                <c:pt idx="21">
                  <c:v>Brno - FN Brno</c:v>
                </c:pt>
                <c:pt idx="22">
                  <c:v>Praha - ÚVN</c:v>
                </c:pt>
                <c:pt idx="23">
                  <c:v>Teplice</c:v>
                </c:pt>
                <c:pt idx="24">
                  <c:v>Ostrava - Městská nemocnice</c:v>
                </c:pt>
                <c:pt idx="25">
                  <c:v>Czech Republic</c:v>
                </c:pt>
                <c:pt idx="26">
                  <c:v>České Budějovice</c:v>
                </c:pt>
                <c:pt idx="27">
                  <c:v>Znojmo</c:v>
                </c:pt>
                <c:pt idx="28">
                  <c:v>Jihlava</c:v>
                </c:pt>
                <c:pt idx="29">
                  <c:v>Písek</c:v>
                </c:pt>
                <c:pt idx="30">
                  <c:v>Praha - FN Královské Vinohrady</c:v>
                </c:pt>
                <c:pt idx="31">
                  <c:v>Příbram</c:v>
                </c:pt>
                <c:pt idx="32">
                  <c:v>Třinec</c:v>
                </c:pt>
                <c:pt idx="33">
                  <c:v>Jindřichův Hradec</c:v>
                </c:pt>
                <c:pt idx="34">
                  <c:v>Náchod</c:v>
                </c:pt>
                <c:pt idx="35">
                  <c:v>Litoměřice</c:v>
                </c:pt>
                <c:pt idx="36">
                  <c:v>Ostrava - FN Ostrava</c:v>
                </c:pt>
                <c:pt idx="37">
                  <c:v>Praha - FN Motol</c:v>
                </c:pt>
                <c:pt idx="38">
                  <c:v>Praha - Nemocnice Na Homolce</c:v>
                </c:pt>
                <c:pt idx="39">
                  <c:v>Praha - VFN</c:v>
                </c:pt>
                <c:pt idx="40">
                  <c:v>Kladno</c:v>
                </c:pt>
                <c:pt idx="41">
                  <c:v>Česká Lípa</c:v>
                </c:pt>
                <c:pt idx="42">
                  <c:v>Olomouc</c:v>
                </c:pt>
                <c:pt idx="43">
                  <c:v>Děčín</c:v>
                </c:pt>
                <c:pt idx="44">
                  <c:v>Karlovy Vary</c:v>
                </c:pt>
                <c:pt idx="45">
                  <c:v>Krnov</c:v>
                </c:pt>
                <c:pt idx="46">
                  <c:v>Mladá Boleslav</c:v>
                </c:pt>
                <c:pt idx="47">
                  <c:v>Pardubice</c:v>
                </c:pt>
                <c:pt idx="48">
                  <c:v>Prostějov</c:v>
                </c:pt>
              </c:strCache>
            </c:strRef>
          </c:cat>
          <c:val>
            <c:numRef>
              <c:f>Sheet1!$D$2:$D$50</c:f>
              <c:numCache>
                <c:formatCode>General</c:formatCode>
                <c:ptCount val="49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15.833333</c:v>
                </c:pt>
                <c:pt idx="6">
                  <c:v>15.740741</c:v>
                </c:pt>
                <c:pt idx="7">
                  <c:v>23.595506</c:v>
                </c:pt>
                <c:pt idx="8">
                  <c:v>25.19685</c:v>
                </c:pt>
                <c:pt idx="9">
                  <c:v>14.634146</c:v>
                </c:pt>
                <c:pt idx="10">
                  <c:v>16.97417</c:v>
                </c:pt>
                <c:pt idx="11">
                  <c:v>0.0</c:v>
                </c:pt>
                <c:pt idx="12">
                  <c:v>9.933775</c:v>
                </c:pt>
                <c:pt idx="13">
                  <c:v>20.0</c:v>
                </c:pt>
                <c:pt idx="14">
                  <c:v>11.428571</c:v>
                </c:pt>
                <c:pt idx="15">
                  <c:v>9.584665</c:v>
                </c:pt>
                <c:pt idx="16">
                  <c:v>7.920792</c:v>
                </c:pt>
                <c:pt idx="17">
                  <c:v>0.0</c:v>
                </c:pt>
                <c:pt idx="18">
                  <c:v>3.846154</c:v>
                </c:pt>
                <c:pt idx="19">
                  <c:v>7.526882</c:v>
                </c:pt>
                <c:pt idx="20">
                  <c:v>18.604651</c:v>
                </c:pt>
                <c:pt idx="21">
                  <c:v>13.939394</c:v>
                </c:pt>
                <c:pt idx="22">
                  <c:v>14.754098</c:v>
                </c:pt>
                <c:pt idx="23">
                  <c:v>11.956522</c:v>
                </c:pt>
                <c:pt idx="24">
                  <c:v>13.461538</c:v>
                </c:pt>
                <c:pt idx="25">
                  <c:v>12.022989</c:v>
                </c:pt>
                <c:pt idx="26">
                  <c:v>8.965517</c:v>
                </c:pt>
                <c:pt idx="27">
                  <c:v>4.166667</c:v>
                </c:pt>
                <c:pt idx="28">
                  <c:v>19.565217</c:v>
                </c:pt>
                <c:pt idx="29">
                  <c:v>12.162162</c:v>
                </c:pt>
                <c:pt idx="30">
                  <c:v>8.955224</c:v>
                </c:pt>
                <c:pt idx="31">
                  <c:v>8.0</c:v>
                </c:pt>
                <c:pt idx="32">
                  <c:v>14.893617</c:v>
                </c:pt>
                <c:pt idx="33">
                  <c:v>9.756098</c:v>
                </c:pt>
                <c:pt idx="34">
                  <c:v>0.0</c:v>
                </c:pt>
                <c:pt idx="35">
                  <c:v>10.9375</c:v>
                </c:pt>
                <c:pt idx="36">
                  <c:v>16.216216</c:v>
                </c:pt>
                <c:pt idx="37">
                  <c:v>5.594406</c:v>
                </c:pt>
                <c:pt idx="38">
                  <c:v>9.569378</c:v>
                </c:pt>
                <c:pt idx="39">
                  <c:v>7.142857</c:v>
                </c:pt>
                <c:pt idx="40">
                  <c:v>0.0</c:v>
                </c:pt>
                <c:pt idx="41">
                  <c:v>0.0</c:v>
                </c:pt>
                <c:pt idx="42">
                  <c:v>9.433962</c:v>
                </c:pt>
                <c:pt idx="43">
                  <c:v>10.0</c:v>
                </c:pt>
                <c:pt idx="44">
                  <c:v>11.320755</c:v>
                </c:pt>
                <c:pt idx="45">
                  <c:v>3.333333</c:v>
                </c:pt>
                <c:pt idx="46">
                  <c:v>8.888889</c:v>
                </c:pt>
                <c:pt idx="47">
                  <c:v>6.976744</c:v>
                </c:pt>
                <c:pt idx="48">
                  <c:v>0.0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B2DF8A">
                <a:alpha val="80196"/>
              </a:srgbClr>
            </a:solidFill>
          </c:spPr>
          <c:dPt>
            <c:idx val="25"/>
            <c:spPr>
              <a:solidFill>
                <a:srgbClr val="B2DF8A"/>
              </a:solidFill>
            </c:spPr>
          </c:dPt>
          <c:cat>
            <c:strRef>
              <c:f>Sheet1!$A$2:$A$50</c:f>
              <c:strCache>
                <c:ptCount val="49"/>
                <c:pt idx="0">
                  <c:v>Plzeň</c:v>
                </c:pt>
                <c:pt idx="1">
                  <c:v>Blansko</c:v>
                </c:pt>
                <c:pt idx="2">
                  <c:v>Benešov</c:v>
                </c:pt>
                <c:pt idx="3">
                  <c:v>Trutnov</c:v>
                </c:pt>
                <c:pt idx="4">
                  <c:v>Sokolov</c:v>
                </c:pt>
                <c:pt idx="5">
                  <c:v>Liberec</c:v>
                </c:pt>
                <c:pt idx="6">
                  <c:v>Ostrava - Vítkovice</c:v>
                </c:pt>
                <c:pt idx="7">
                  <c:v>Karviná</c:v>
                </c:pt>
                <c:pt idx="8">
                  <c:v>Chomutov</c:v>
                </c:pt>
                <c:pt idx="9">
                  <c:v>Litomyšl</c:v>
                </c:pt>
                <c:pt idx="10">
                  <c:v>Hradec Králové</c:v>
                </c:pt>
                <c:pt idx="11">
                  <c:v>Břeclav</c:v>
                </c:pt>
                <c:pt idx="12">
                  <c:v>Brno - FN u sv. Anny</c:v>
                </c:pt>
                <c:pt idx="13">
                  <c:v>Most</c:v>
                </c:pt>
                <c:pt idx="14">
                  <c:v>Nové Město na Moravě</c:v>
                </c:pt>
                <c:pt idx="15">
                  <c:v>Ústí nad Labem</c:v>
                </c:pt>
                <c:pt idx="16">
                  <c:v>Uherské Hradiště</c:v>
                </c:pt>
                <c:pt idx="17">
                  <c:v>Zlín</c:v>
                </c:pt>
                <c:pt idx="18">
                  <c:v>Vyškov</c:v>
                </c:pt>
                <c:pt idx="19">
                  <c:v>Praha - Thomayerova nemocnice</c:v>
                </c:pt>
                <c:pt idx="20">
                  <c:v>Kolín</c:v>
                </c:pt>
                <c:pt idx="21">
                  <c:v>Brno - FN Brno</c:v>
                </c:pt>
                <c:pt idx="22">
                  <c:v>Praha - ÚVN</c:v>
                </c:pt>
                <c:pt idx="23">
                  <c:v>Teplice</c:v>
                </c:pt>
                <c:pt idx="24">
                  <c:v>Ostrava - Městská nemocnice</c:v>
                </c:pt>
                <c:pt idx="25">
                  <c:v>Czech Republic</c:v>
                </c:pt>
                <c:pt idx="26">
                  <c:v>České Budějovice</c:v>
                </c:pt>
                <c:pt idx="27">
                  <c:v>Znojmo</c:v>
                </c:pt>
                <c:pt idx="28">
                  <c:v>Jihlava</c:v>
                </c:pt>
                <c:pt idx="29">
                  <c:v>Písek</c:v>
                </c:pt>
                <c:pt idx="30">
                  <c:v>Praha - FN Královské Vinohrady</c:v>
                </c:pt>
                <c:pt idx="31">
                  <c:v>Příbram</c:v>
                </c:pt>
                <c:pt idx="32">
                  <c:v>Třinec</c:v>
                </c:pt>
                <c:pt idx="33">
                  <c:v>Jindřichův Hradec</c:v>
                </c:pt>
                <c:pt idx="34">
                  <c:v>Náchod</c:v>
                </c:pt>
                <c:pt idx="35">
                  <c:v>Litoměřice</c:v>
                </c:pt>
                <c:pt idx="36">
                  <c:v>Ostrava - FN Ostrava</c:v>
                </c:pt>
                <c:pt idx="37">
                  <c:v>Praha - FN Motol</c:v>
                </c:pt>
                <c:pt idx="38">
                  <c:v>Praha - Nemocnice Na Homolce</c:v>
                </c:pt>
                <c:pt idx="39">
                  <c:v>Praha - VFN</c:v>
                </c:pt>
                <c:pt idx="40">
                  <c:v>Kladno</c:v>
                </c:pt>
                <c:pt idx="41">
                  <c:v>Česká Lípa</c:v>
                </c:pt>
                <c:pt idx="42">
                  <c:v>Olomouc</c:v>
                </c:pt>
                <c:pt idx="43">
                  <c:v>Děčín</c:v>
                </c:pt>
                <c:pt idx="44">
                  <c:v>Karlovy Vary</c:v>
                </c:pt>
                <c:pt idx="45">
                  <c:v>Krnov</c:v>
                </c:pt>
                <c:pt idx="46">
                  <c:v>Mladá Boleslav</c:v>
                </c:pt>
                <c:pt idx="47">
                  <c:v>Pardubice</c:v>
                </c:pt>
                <c:pt idx="48">
                  <c:v>Prostějov</c:v>
                </c:pt>
              </c:strCache>
            </c:strRef>
          </c:cat>
          <c:val>
            <c:numRef>
              <c:f>Sheet1!$E$2:$E$50</c:f>
              <c:numCache>
                <c:formatCode>General</c:formatCode>
                <c:ptCount val="49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13.333333</c:v>
                </c:pt>
                <c:pt idx="6">
                  <c:v>12.962963</c:v>
                </c:pt>
                <c:pt idx="7">
                  <c:v>13.483146</c:v>
                </c:pt>
                <c:pt idx="8">
                  <c:v>7.086614</c:v>
                </c:pt>
                <c:pt idx="9">
                  <c:v>9.756098</c:v>
                </c:pt>
                <c:pt idx="10">
                  <c:v>19.557196</c:v>
                </c:pt>
                <c:pt idx="11">
                  <c:v>20.0</c:v>
                </c:pt>
                <c:pt idx="12">
                  <c:v>15.231788</c:v>
                </c:pt>
                <c:pt idx="13">
                  <c:v>8.571429</c:v>
                </c:pt>
                <c:pt idx="14">
                  <c:v>11.428571</c:v>
                </c:pt>
                <c:pt idx="15">
                  <c:v>9.265176</c:v>
                </c:pt>
                <c:pt idx="16">
                  <c:v>20.792079</c:v>
                </c:pt>
                <c:pt idx="17">
                  <c:v>10.0</c:v>
                </c:pt>
                <c:pt idx="18">
                  <c:v>11.538462</c:v>
                </c:pt>
                <c:pt idx="19">
                  <c:v>19.354839</c:v>
                </c:pt>
                <c:pt idx="20">
                  <c:v>9.302326</c:v>
                </c:pt>
                <c:pt idx="21">
                  <c:v>6.666667</c:v>
                </c:pt>
                <c:pt idx="22">
                  <c:v>7.377049</c:v>
                </c:pt>
                <c:pt idx="23">
                  <c:v>7.608696</c:v>
                </c:pt>
                <c:pt idx="24">
                  <c:v>8.653846</c:v>
                </c:pt>
                <c:pt idx="25">
                  <c:v>11.034483</c:v>
                </c:pt>
                <c:pt idx="26">
                  <c:v>16.781609</c:v>
                </c:pt>
                <c:pt idx="27">
                  <c:v>0.0</c:v>
                </c:pt>
                <c:pt idx="28">
                  <c:v>8.695652</c:v>
                </c:pt>
                <c:pt idx="29">
                  <c:v>9.459459</c:v>
                </c:pt>
                <c:pt idx="30">
                  <c:v>11.19403</c:v>
                </c:pt>
                <c:pt idx="31">
                  <c:v>18.0</c:v>
                </c:pt>
                <c:pt idx="32">
                  <c:v>10.638298</c:v>
                </c:pt>
                <c:pt idx="33">
                  <c:v>9.756098</c:v>
                </c:pt>
                <c:pt idx="34">
                  <c:v>0.0</c:v>
                </c:pt>
                <c:pt idx="35">
                  <c:v>7.8125</c:v>
                </c:pt>
                <c:pt idx="36">
                  <c:v>16.216216</c:v>
                </c:pt>
                <c:pt idx="37">
                  <c:v>4.195804</c:v>
                </c:pt>
                <c:pt idx="38">
                  <c:v>3.349282</c:v>
                </c:pt>
                <c:pt idx="39">
                  <c:v>13.265306</c:v>
                </c:pt>
                <c:pt idx="40">
                  <c:v>0.0</c:v>
                </c:pt>
                <c:pt idx="41">
                  <c:v>0.0</c:v>
                </c:pt>
                <c:pt idx="42">
                  <c:v>8.018868</c:v>
                </c:pt>
                <c:pt idx="43">
                  <c:v>10.0</c:v>
                </c:pt>
                <c:pt idx="44">
                  <c:v>3.773585</c:v>
                </c:pt>
                <c:pt idx="45">
                  <c:v>4.444444</c:v>
                </c:pt>
                <c:pt idx="46">
                  <c:v>3.333333</c:v>
                </c:pt>
                <c:pt idx="47">
                  <c:v>2.325581</c:v>
                </c:pt>
                <c:pt idx="48">
                  <c:v>0.0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E31A1C">
                <a:alpha val="80196"/>
              </a:srgbClr>
            </a:solidFill>
          </c:spPr>
          <c:dPt>
            <c:idx val="25"/>
            <c:spPr>
              <a:solidFill>
                <a:srgbClr val="E31A1C"/>
              </a:solidFill>
            </c:spPr>
          </c:dPt>
          <c:cat>
            <c:strRef>
              <c:f>Sheet1!$A$2:$A$50</c:f>
              <c:strCache>
                <c:ptCount val="49"/>
                <c:pt idx="0">
                  <c:v>Plzeň</c:v>
                </c:pt>
                <c:pt idx="1">
                  <c:v>Blansko</c:v>
                </c:pt>
                <c:pt idx="2">
                  <c:v>Benešov</c:v>
                </c:pt>
                <c:pt idx="3">
                  <c:v>Trutnov</c:v>
                </c:pt>
                <c:pt idx="4">
                  <c:v>Sokolov</c:v>
                </c:pt>
                <c:pt idx="5">
                  <c:v>Liberec</c:v>
                </c:pt>
                <c:pt idx="6">
                  <c:v>Ostrava - Vítkovice</c:v>
                </c:pt>
                <c:pt idx="7">
                  <c:v>Karviná</c:v>
                </c:pt>
                <c:pt idx="8">
                  <c:v>Chomutov</c:v>
                </c:pt>
                <c:pt idx="9">
                  <c:v>Litomyšl</c:v>
                </c:pt>
                <c:pt idx="10">
                  <c:v>Hradec Králové</c:v>
                </c:pt>
                <c:pt idx="11">
                  <c:v>Břeclav</c:v>
                </c:pt>
                <c:pt idx="12">
                  <c:v>Brno - FN u sv. Anny</c:v>
                </c:pt>
                <c:pt idx="13">
                  <c:v>Most</c:v>
                </c:pt>
                <c:pt idx="14">
                  <c:v>Nové Město na Moravě</c:v>
                </c:pt>
                <c:pt idx="15">
                  <c:v>Ústí nad Labem</c:v>
                </c:pt>
                <c:pt idx="16">
                  <c:v>Uherské Hradiště</c:v>
                </c:pt>
                <c:pt idx="17">
                  <c:v>Zlín</c:v>
                </c:pt>
                <c:pt idx="18">
                  <c:v>Vyškov</c:v>
                </c:pt>
                <c:pt idx="19">
                  <c:v>Praha - Thomayerova nemocnice</c:v>
                </c:pt>
                <c:pt idx="20">
                  <c:v>Kolín</c:v>
                </c:pt>
                <c:pt idx="21">
                  <c:v>Brno - FN Brno</c:v>
                </c:pt>
                <c:pt idx="22">
                  <c:v>Praha - ÚVN</c:v>
                </c:pt>
                <c:pt idx="23">
                  <c:v>Teplice</c:v>
                </c:pt>
                <c:pt idx="24">
                  <c:v>Ostrava - Městská nemocnice</c:v>
                </c:pt>
                <c:pt idx="25">
                  <c:v>Czech Republic</c:v>
                </c:pt>
                <c:pt idx="26">
                  <c:v>České Budějovice</c:v>
                </c:pt>
                <c:pt idx="27">
                  <c:v>Znojmo</c:v>
                </c:pt>
                <c:pt idx="28">
                  <c:v>Jihlava</c:v>
                </c:pt>
                <c:pt idx="29">
                  <c:v>Písek</c:v>
                </c:pt>
                <c:pt idx="30">
                  <c:v>Praha - FN Královské Vinohrady</c:v>
                </c:pt>
                <c:pt idx="31">
                  <c:v>Příbram</c:v>
                </c:pt>
                <c:pt idx="32">
                  <c:v>Třinec</c:v>
                </c:pt>
                <c:pt idx="33">
                  <c:v>Jindřichův Hradec</c:v>
                </c:pt>
                <c:pt idx="34">
                  <c:v>Náchod</c:v>
                </c:pt>
                <c:pt idx="35">
                  <c:v>Litoměřice</c:v>
                </c:pt>
                <c:pt idx="36">
                  <c:v>Ostrava - FN Ostrava</c:v>
                </c:pt>
                <c:pt idx="37">
                  <c:v>Praha - FN Motol</c:v>
                </c:pt>
                <c:pt idx="38">
                  <c:v>Praha - Nemocnice Na Homolce</c:v>
                </c:pt>
                <c:pt idx="39">
                  <c:v>Praha - VFN</c:v>
                </c:pt>
                <c:pt idx="40">
                  <c:v>Kladno</c:v>
                </c:pt>
                <c:pt idx="41">
                  <c:v>Česká Lípa</c:v>
                </c:pt>
                <c:pt idx="42">
                  <c:v>Olomouc</c:v>
                </c:pt>
                <c:pt idx="43">
                  <c:v>Děčín</c:v>
                </c:pt>
                <c:pt idx="44">
                  <c:v>Karlovy Vary</c:v>
                </c:pt>
                <c:pt idx="45">
                  <c:v>Krnov</c:v>
                </c:pt>
                <c:pt idx="46">
                  <c:v>Mladá Boleslav</c:v>
                </c:pt>
                <c:pt idx="47">
                  <c:v>Pardubice</c:v>
                </c:pt>
                <c:pt idx="48">
                  <c:v>Prostějov</c:v>
                </c:pt>
              </c:strCache>
            </c:strRef>
          </c:cat>
          <c:val>
            <c:numRef>
              <c:f>Sheet1!$F$2:$F$50</c:f>
              <c:numCache>
                <c:formatCode>General</c:formatCode>
                <c:ptCount val="49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9.166667</c:v>
                </c:pt>
                <c:pt idx="6">
                  <c:v>12.962963</c:v>
                </c:pt>
                <c:pt idx="7">
                  <c:v>5.617978</c:v>
                </c:pt>
                <c:pt idx="8">
                  <c:v>5.511811</c:v>
                </c:pt>
                <c:pt idx="9">
                  <c:v>7.317073</c:v>
                </c:pt>
                <c:pt idx="10">
                  <c:v>9.225092</c:v>
                </c:pt>
                <c:pt idx="11">
                  <c:v>10.0</c:v>
                </c:pt>
                <c:pt idx="12">
                  <c:v>13.907285</c:v>
                </c:pt>
                <c:pt idx="13">
                  <c:v>2.857143</c:v>
                </c:pt>
                <c:pt idx="14">
                  <c:v>5.714286</c:v>
                </c:pt>
                <c:pt idx="15">
                  <c:v>6.389776</c:v>
                </c:pt>
                <c:pt idx="16">
                  <c:v>4.950495</c:v>
                </c:pt>
                <c:pt idx="17">
                  <c:v>0.0</c:v>
                </c:pt>
                <c:pt idx="18">
                  <c:v>15.384615</c:v>
                </c:pt>
                <c:pt idx="19">
                  <c:v>15.053763</c:v>
                </c:pt>
                <c:pt idx="20">
                  <c:v>9.302326</c:v>
                </c:pt>
                <c:pt idx="21">
                  <c:v>7.878788</c:v>
                </c:pt>
                <c:pt idx="22">
                  <c:v>1.639344</c:v>
                </c:pt>
                <c:pt idx="23">
                  <c:v>3.26087</c:v>
                </c:pt>
                <c:pt idx="24">
                  <c:v>4.807692</c:v>
                </c:pt>
                <c:pt idx="25">
                  <c:v>6.850575</c:v>
                </c:pt>
                <c:pt idx="26">
                  <c:v>9.655172</c:v>
                </c:pt>
                <c:pt idx="27">
                  <c:v>4.166667</c:v>
                </c:pt>
                <c:pt idx="28">
                  <c:v>6.521739</c:v>
                </c:pt>
                <c:pt idx="29">
                  <c:v>2.702703</c:v>
                </c:pt>
                <c:pt idx="30">
                  <c:v>9.701493</c:v>
                </c:pt>
                <c:pt idx="31">
                  <c:v>2.0</c:v>
                </c:pt>
                <c:pt idx="32">
                  <c:v>10.638298</c:v>
                </c:pt>
                <c:pt idx="33">
                  <c:v>12.195122</c:v>
                </c:pt>
                <c:pt idx="34">
                  <c:v>11.111111</c:v>
                </c:pt>
                <c:pt idx="35">
                  <c:v>3.125</c:v>
                </c:pt>
                <c:pt idx="36">
                  <c:v>4.504505</c:v>
                </c:pt>
                <c:pt idx="37">
                  <c:v>4.195804</c:v>
                </c:pt>
                <c:pt idx="38">
                  <c:v>1.913876</c:v>
                </c:pt>
                <c:pt idx="39">
                  <c:v>6.122449</c:v>
                </c:pt>
                <c:pt idx="40">
                  <c:v>0.0</c:v>
                </c:pt>
                <c:pt idx="41">
                  <c:v>0.0</c:v>
                </c:pt>
                <c:pt idx="42">
                  <c:v>4.245283</c:v>
                </c:pt>
                <c:pt idx="43">
                  <c:v>0.0</c:v>
                </c:pt>
                <c:pt idx="44">
                  <c:v>1.886792</c:v>
                </c:pt>
                <c:pt idx="45">
                  <c:v>3.333333</c:v>
                </c:pt>
                <c:pt idx="46">
                  <c:v>4.444444</c:v>
                </c:pt>
                <c:pt idx="47">
                  <c:v>0.0</c:v>
                </c:pt>
                <c:pt idx="48">
                  <c:v>0.0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FB9A99">
                <a:alpha val="80196"/>
              </a:srgbClr>
            </a:solidFill>
          </c:spPr>
          <c:dPt>
            <c:idx val="25"/>
            <c:spPr>
              <a:solidFill>
                <a:srgbClr val="FB9A99"/>
              </a:solidFill>
            </c:spPr>
          </c:dPt>
          <c:cat>
            <c:strRef>
              <c:f>Sheet1!$A$2:$A$50</c:f>
              <c:strCache>
                <c:ptCount val="49"/>
                <c:pt idx="0">
                  <c:v>Plzeň</c:v>
                </c:pt>
                <c:pt idx="1">
                  <c:v>Blansko</c:v>
                </c:pt>
                <c:pt idx="2">
                  <c:v>Benešov</c:v>
                </c:pt>
                <c:pt idx="3">
                  <c:v>Trutnov</c:v>
                </c:pt>
                <c:pt idx="4">
                  <c:v>Sokolov</c:v>
                </c:pt>
                <c:pt idx="5">
                  <c:v>Liberec</c:v>
                </c:pt>
                <c:pt idx="6">
                  <c:v>Ostrava - Vítkovice</c:v>
                </c:pt>
                <c:pt idx="7">
                  <c:v>Karviná</c:v>
                </c:pt>
                <c:pt idx="8">
                  <c:v>Chomutov</c:v>
                </c:pt>
                <c:pt idx="9">
                  <c:v>Litomyšl</c:v>
                </c:pt>
                <c:pt idx="10">
                  <c:v>Hradec Králové</c:v>
                </c:pt>
                <c:pt idx="11">
                  <c:v>Břeclav</c:v>
                </c:pt>
                <c:pt idx="12">
                  <c:v>Brno - FN u sv. Anny</c:v>
                </c:pt>
                <c:pt idx="13">
                  <c:v>Most</c:v>
                </c:pt>
                <c:pt idx="14">
                  <c:v>Nové Město na Moravě</c:v>
                </c:pt>
                <c:pt idx="15">
                  <c:v>Ústí nad Labem</c:v>
                </c:pt>
                <c:pt idx="16">
                  <c:v>Uherské Hradiště</c:v>
                </c:pt>
                <c:pt idx="17">
                  <c:v>Zlín</c:v>
                </c:pt>
                <c:pt idx="18">
                  <c:v>Vyškov</c:v>
                </c:pt>
                <c:pt idx="19">
                  <c:v>Praha - Thomayerova nemocnice</c:v>
                </c:pt>
                <c:pt idx="20">
                  <c:v>Kolín</c:v>
                </c:pt>
                <c:pt idx="21">
                  <c:v>Brno - FN Brno</c:v>
                </c:pt>
                <c:pt idx="22">
                  <c:v>Praha - ÚVN</c:v>
                </c:pt>
                <c:pt idx="23">
                  <c:v>Teplice</c:v>
                </c:pt>
                <c:pt idx="24">
                  <c:v>Ostrava - Městská nemocnice</c:v>
                </c:pt>
                <c:pt idx="25">
                  <c:v>Czech Republic</c:v>
                </c:pt>
                <c:pt idx="26">
                  <c:v>České Budějovice</c:v>
                </c:pt>
                <c:pt idx="27">
                  <c:v>Znojmo</c:v>
                </c:pt>
                <c:pt idx="28">
                  <c:v>Jihlava</c:v>
                </c:pt>
                <c:pt idx="29">
                  <c:v>Písek</c:v>
                </c:pt>
                <c:pt idx="30">
                  <c:v>Praha - FN Královské Vinohrady</c:v>
                </c:pt>
                <c:pt idx="31">
                  <c:v>Příbram</c:v>
                </c:pt>
                <c:pt idx="32">
                  <c:v>Třinec</c:v>
                </c:pt>
                <c:pt idx="33">
                  <c:v>Jindřichův Hradec</c:v>
                </c:pt>
                <c:pt idx="34">
                  <c:v>Náchod</c:v>
                </c:pt>
                <c:pt idx="35">
                  <c:v>Litoměřice</c:v>
                </c:pt>
                <c:pt idx="36">
                  <c:v>Ostrava - FN Ostrava</c:v>
                </c:pt>
                <c:pt idx="37">
                  <c:v>Praha - FN Motol</c:v>
                </c:pt>
                <c:pt idx="38">
                  <c:v>Praha - Nemocnice Na Homolce</c:v>
                </c:pt>
                <c:pt idx="39">
                  <c:v>Praha - VFN</c:v>
                </c:pt>
                <c:pt idx="40">
                  <c:v>Kladno</c:v>
                </c:pt>
                <c:pt idx="41">
                  <c:v>Česká Lípa</c:v>
                </c:pt>
                <c:pt idx="42">
                  <c:v>Olomouc</c:v>
                </c:pt>
                <c:pt idx="43">
                  <c:v>Děčín</c:v>
                </c:pt>
                <c:pt idx="44">
                  <c:v>Karlovy Vary</c:v>
                </c:pt>
                <c:pt idx="45">
                  <c:v>Krnov</c:v>
                </c:pt>
                <c:pt idx="46">
                  <c:v>Mladá Boleslav</c:v>
                </c:pt>
                <c:pt idx="47">
                  <c:v>Pardubice</c:v>
                </c:pt>
                <c:pt idx="48">
                  <c:v>Prostějov</c:v>
                </c:pt>
              </c:strCache>
            </c:strRef>
          </c:cat>
          <c:val>
            <c:numRef>
              <c:f>Sheet1!$G$2:$G$50</c:f>
              <c:numCache>
                <c:formatCode>General</c:formatCode>
                <c:ptCount val="49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100.0</c:v>
                </c:pt>
                <c:pt idx="4">
                  <c:v>0.0</c:v>
                </c:pt>
                <c:pt idx="5">
                  <c:v>5.833333</c:v>
                </c:pt>
                <c:pt idx="6">
                  <c:v>5.555556</c:v>
                </c:pt>
                <c:pt idx="7">
                  <c:v>7.865169</c:v>
                </c:pt>
                <c:pt idx="8">
                  <c:v>5.511811</c:v>
                </c:pt>
                <c:pt idx="9">
                  <c:v>0.0</c:v>
                </c:pt>
                <c:pt idx="10">
                  <c:v>2.95203</c:v>
                </c:pt>
                <c:pt idx="11">
                  <c:v>0.0</c:v>
                </c:pt>
                <c:pt idx="12">
                  <c:v>6.622517</c:v>
                </c:pt>
                <c:pt idx="13">
                  <c:v>1.428571</c:v>
                </c:pt>
                <c:pt idx="14">
                  <c:v>8.571429</c:v>
                </c:pt>
                <c:pt idx="15">
                  <c:v>9.265176</c:v>
                </c:pt>
                <c:pt idx="16">
                  <c:v>9.90099</c:v>
                </c:pt>
                <c:pt idx="17">
                  <c:v>10.0</c:v>
                </c:pt>
                <c:pt idx="18">
                  <c:v>3.846154</c:v>
                </c:pt>
                <c:pt idx="19">
                  <c:v>2.150538</c:v>
                </c:pt>
                <c:pt idx="20">
                  <c:v>0.0</c:v>
                </c:pt>
                <c:pt idx="21">
                  <c:v>16.363636</c:v>
                </c:pt>
                <c:pt idx="22">
                  <c:v>0.0</c:v>
                </c:pt>
                <c:pt idx="23">
                  <c:v>4.347826</c:v>
                </c:pt>
                <c:pt idx="24">
                  <c:v>2.884615</c:v>
                </c:pt>
                <c:pt idx="25">
                  <c:v>4.528736</c:v>
                </c:pt>
                <c:pt idx="26">
                  <c:v>6.206897</c:v>
                </c:pt>
                <c:pt idx="27">
                  <c:v>12.5</c:v>
                </c:pt>
                <c:pt idx="28">
                  <c:v>4.347826</c:v>
                </c:pt>
                <c:pt idx="29">
                  <c:v>4.054054</c:v>
                </c:pt>
                <c:pt idx="30">
                  <c:v>1.492537</c:v>
                </c:pt>
                <c:pt idx="31">
                  <c:v>0.0</c:v>
                </c:pt>
                <c:pt idx="32">
                  <c:v>4.255319</c:v>
                </c:pt>
                <c:pt idx="33">
                  <c:v>7.317073</c:v>
                </c:pt>
                <c:pt idx="34">
                  <c:v>11.111111</c:v>
                </c:pt>
                <c:pt idx="35">
                  <c:v>3.125</c:v>
                </c:pt>
                <c:pt idx="36">
                  <c:v>0.900901</c:v>
                </c:pt>
                <c:pt idx="37">
                  <c:v>2.097902</c:v>
                </c:pt>
                <c:pt idx="38">
                  <c:v>1.435407</c:v>
                </c:pt>
                <c:pt idx="39">
                  <c:v>1.020408</c:v>
                </c:pt>
                <c:pt idx="40">
                  <c:v>0.0</c:v>
                </c:pt>
                <c:pt idx="41">
                  <c:v>0.0</c:v>
                </c:pt>
                <c:pt idx="42">
                  <c:v>1.886792</c:v>
                </c:pt>
                <c:pt idx="43">
                  <c:v>0.0</c:v>
                </c:pt>
                <c:pt idx="44">
                  <c:v>1.886792</c:v>
                </c:pt>
                <c:pt idx="45">
                  <c:v>1.111111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rgbClr val="FF7F00">
                <a:alpha val="80196"/>
              </a:srgbClr>
            </a:solidFill>
          </c:spPr>
          <c:dPt>
            <c:idx val="25"/>
            <c:spPr>
              <a:solidFill>
                <a:srgbClr val="FF7F00"/>
              </a:solidFill>
            </c:spPr>
          </c:dPt>
          <c:cat>
            <c:strRef>
              <c:f>Sheet1!$A$2:$A$50</c:f>
              <c:strCache>
                <c:ptCount val="49"/>
                <c:pt idx="0">
                  <c:v>Plzeň</c:v>
                </c:pt>
                <c:pt idx="1">
                  <c:v>Blansko</c:v>
                </c:pt>
                <c:pt idx="2">
                  <c:v>Benešov</c:v>
                </c:pt>
                <c:pt idx="3">
                  <c:v>Trutnov</c:v>
                </c:pt>
                <c:pt idx="4">
                  <c:v>Sokolov</c:v>
                </c:pt>
                <c:pt idx="5">
                  <c:v>Liberec</c:v>
                </c:pt>
                <c:pt idx="6">
                  <c:v>Ostrava - Vítkovice</c:v>
                </c:pt>
                <c:pt idx="7">
                  <c:v>Karviná</c:v>
                </c:pt>
                <c:pt idx="8">
                  <c:v>Chomutov</c:v>
                </c:pt>
                <c:pt idx="9">
                  <c:v>Litomyšl</c:v>
                </c:pt>
                <c:pt idx="10">
                  <c:v>Hradec Králové</c:v>
                </c:pt>
                <c:pt idx="11">
                  <c:v>Břeclav</c:v>
                </c:pt>
                <c:pt idx="12">
                  <c:v>Brno - FN u sv. Anny</c:v>
                </c:pt>
                <c:pt idx="13">
                  <c:v>Most</c:v>
                </c:pt>
                <c:pt idx="14">
                  <c:v>Nové Město na Moravě</c:v>
                </c:pt>
                <c:pt idx="15">
                  <c:v>Ústí nad Labem</c:v>
                </c:pt>
                <c:pt idx="16">
                  <c:v>Uherské Hradiště</c:v>
                </c:pt>
                <c:pt idx="17">
                  <c:v>Zlín</c:v>
                </c:pt>
                <c:pt idx="18">
                  <c:v>Vyškov</c:v>
                </c:pt>
                <c:pt idx="19">
                  <c:v>Praha - Thomayerova nemocnice</c:v>
                </c:pt>
                <c:pt idx="20">
                  <c:v>Kolín</c:v>
                </c:pt>
                <c:pt idx="21">
                  <c:v>Brno - FN Brno</c:v>
                </c:pt>
                <c:pt idx="22">
                  <c:v>Praha - ÚVN</c:v>
                </c:pt>
                <c:pt idx="23">
                  <c:v>Teplice</c:v>
                </c:pt>
                <c:pt idx="24">
                  <c:v>Ostrava - Městská nemocnice</c:v>
                </c:pt>
                <c:pt idx="25">
                  <c:v>Czech Republic</c:v>
                </c:pt>
                <c:pt idx="26">
                  <c:v>České Budějovice</c:v>
                </c:pt>
                <c:pt idx="27">
                  <c:v>Znojmo</c:v>
                </c:pt>
                <c:pt idx="28">
                  <c:v>Jihlava</c:v>
                </c:pt>
                <c:pt idx="29">
                  <c:v>Písek</c:v>
                </c:pt>
                <c:pt idx="30">
                  <c:v>Praha - FN Královské Vinohrady</c:v>
                </c:pt>
                <c:pt idx="31">
                  <c:v>Příbram</c:v>
                </c:pt>
                <c:pt idx="32">
                  <c:v>Třinec</c:v>
                </c:pt>
                <c:pt idx="33">
                  <c:v>Jindřichův Hradec</c:v>
                </c:pt>
                <c:pt idx="34">
                  <c:v>Náchod</c:v>
                </c:pt>
                <c:pt idx="35">
                  <c:v>Litoměřice</c:v>
                </c:pt>
                <c:pt idx="36">
                  <c:v>Ostrava - FN Ostrava</c:v>
                </c:pt>
                <c:pt idx="37">
                  <c:v>Praha - FN Motol</c:v>
                </c:pt>
                <c:pt idx="38">
                  <c:v>Praha - Nemocnice Na Homolce</c:v>
                </c:pt>
                <c:pt idx="39">
                  <c:v>Praha - VFN</c:v>
                </c:pt>
                <c:pt idx="40">
                  <c:v>Kladno</c:v>
                </c:pt>
                <c:pt idx="41">
                  <c:v>Česká Lípa</c:v>
                </c:pt>
                <c:pt idx="42">
                  <c:v>Olomouc</c:v>
                </c:pt>
                <c:pt idx="43">
                  <c:v>Děčín</c:v>
                </c:pt>
                <c:pt idx="44">
                  <c:v>Karlovy Vary</c:v>
                </c:pt>
                <c:pt idx="45">
                  <c:v>Krnov</c:v>
                </c:pt>
                <c:pt idx="46">
                  <c:v>Mladá Boleslav</c:v>
                </c:pt>
                <c:pt idx="47">
                  <c:v>Pardubice</c:v>
                </c:pt>
                <c:pt idx="48">
                  <c:v>Prostějov</c:v>
                </c:pt>
              </c:strCache>
            </c:strRef>
          </c:cat>
          <c:val>
            <c:numRef>
              <c:f>Sheet1!$H$2:$H$50</c:f>
              <c:numCache>
                <c:formatCode>General</c:formatCode>
                <c:ptCount val="49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14.583333</c:v>
                </c:pt>
                <c:pt idx="6">
                  <c:v>8.333333</c:v>
                </c:pt>
                <c:pt idx="7">
                  <c:v>8.988764</c:v>
                </c:pt>
                <c:pt idx="8">
                  <c:v>7.086614</c:v>
                </c:pt>
                <c:pt idx="9">
                  <c:v>12.195122</c:v>
                </c:pt>
                <c:pt idx="10">
                  <c:v>9.225092</c:v>
                </c:pt>
                <c:pt idx="11">
                  <c:v>15.0</c:v>
                </c:pt>
                <c:pt idx="12">
                  <c:v>16.556291</c:v>
                </c:pt>
                <c:pt idx="13">
                  <c:v>8.571429</c:v>
                </c:pt>
                <c:pt idx="14">
                  <c:v>20.0</c:v>
                </c:pt>
                <c:pt idx="15">
                  <c:v>17.891374</c:v>
                </c:pt>
                <c:pt idx="16">
                  <c:v>3.960396</c:v>
                </c:pt>
                <c:pt idx="17">
                  <c:v>30.0</c:v>
                </c:pt>
                <c:pt idx="18">
                  <c:v>26.923077</c:v>
                </c:pt>
                <c:pt idx="19">
                  <c:v>3.225806</c:v>
                </c:pt>
                <c:pt idx="20">
                  <c:v>8.139535</c:v>
                </c:pt>
                <c:pt idx="21">
                  <c:v>4.242424</c:v>
                </c:pt>
                <c:pt idx="22">
                  <c:v>10.655738</c:v>
                </c:pt>
                <c:pt idx="23">
                  <c:v>11.956522</c:v>
                </c:pt>
                <c:pt idx="24">
                  <c:v>1.923077</c:v>
                </c:pt>
                <c:pt idx="25">
                  <c:v>9.425287</c:v>
                </c:pt>
                <c:pt idx="26">
                  <c:v>11.034483</c:v>
                </c:pt>
                <c:pt idx="27">
                  <c:v>25.0</c:v>
                </c:pt>
                <c:pt idx="28">
                  <c:v>1.086957</c:v>
                </c:pt>
                <c:pt idx="29">
                  <c:v>1.351351</c:v>
                </c:pt>
                <c:pt idx="30">
                  <c:v>8.955224</c:v>
                </c:pt>
                <c:pt idx="31">
                  <c:v>6.0</c:v>
                </c:pt>
                <c:pt idx="32">
                  <c:v>1.06383</c:v>
                </c:pt>
                <c:pt idx="33">
                  <c:v>2.439024</c:v>
                </c:pt>
                <c:pt idx="34">
                  <c:v>11.111111</c:v>
                </c:pt>
                <c:pt idx="35">
                  <c:v>12.5</c:v>
                </c:pt>
                <c:pt idx="36">
                  <c:v>4.504505</c:v>
                </c:pt>
                <c:pt idx="37">
                  <c:v>20.979021</c:v>
                </c:pt>
                <c:pt idx="38">
                  <c:v>11.961722</c:v>
                </c:pt>
                <c:pt idx="39">
                  <c:v>11.22449</c:v>
                </c:pt>
                <c:pt idx="40">
                  <c:v>0.0</c:v>
                </c:pt>
                <c:pt idx="41">
                  <c:v>0.0</c:v>
                </c:pt>
                <c:pt idx="42">
                  <c:v>0.943396</c:v>
                </c:pt>
                <c:pt idx="43">
                  <c:v>20.0</c:v>
                </c:pt>
                <c:pt idx="44">
                  <c:v>0.0</c:v>
                </c:pt>
                <c:pt idx="45">
                  <c:v>6.666667</c:v>
                </c:pt>
                <c:pt idx="46">
                  <c:v>2.222222</c:v>
                </c:pt>
                <c:pt idx="47">
                  <c:v>0.0</c:v>
                </c:pt>
                <c:pt idx="48">
                  <c:v>0.0</c:v>
                </c:pt>
              </c:numCache>
            </c:numRef>
          </c:val>
        </c:ser>
        <c:gapWidth val="100"/>
        <c:overlap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500"/>
            </a:pPr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>
          <c:max val="100.0"/>
          <c:min val="0.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000" b="0"/>
                </a:pPr>
                <a:r>
                  <a:t>procento [%]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068027336"/>
        <c:crosses val="autoZero"/>
        <c:majorUnit val="10.0"/>
      </c:valAx>
    </c:plotArea>
    <c:legend>
      <c:legendPos val="t"/>
      <c:overlay val="0"/>
      <c:txPr>
        <a:bodyPr/>
        <a:lstStyle/>
        <a:p>
          <a:pPr>
            <a:defRPr sz="1000"/>
          </a:pPr>
        </a:p>
      </c:txPr>
    </c:legend>
    <c:dispBlanksAs val="gap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autoTitleDeleted val="1"/>
    <c:plotArea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IV tPa</c:v>
                </c:pt>
              </c:strCache>
            </c:strRef>
          </c:tx>
          <c:dPt>
            <c:idx val="0"/>
            <c:spPr>
              <a:solidFill>
                <a:srgbClr val="1F78B4"/>
              </a:solidFill>
            </c:spPr>
          </c:dPt>
          <c:dPt>
            <c:idx val="1"/>
            <c:spPr>
              <a:solidFill>
                <a:srgbClr val="1F78B4"/>
              </a:solidFill>
            </c:spPr>
          </c:dPt>
          <c:dPt>
            <c:idx val="2"/>
            <c:spPr>
              <a:solidFill>
                <a:srgbClr val="1F78B4"/>
              </a:solidFill>
            </c:spPr>
          </c:dPt>
          <c:dPt>
            <c:idx val="3"/>
            <c:spPr>
              <a:solidFill>
                <a:srgbClr val="1F78B4"/>
              </a:solidFill>
            </c:spPr>
          </c:dPt>
          <c:dPt>
            <c:idx val="4"/>
            <c:spPr>
              <a:solidFill>
                <a:srgbClr val="1F78B4"/>
              </a:solidFill>
            </c:spPr>
          </c:dPt>
          <c:dPt>
            <c:idx val="5"/>
            <c:spPr>
              <a:solidFill>
                <a:srgbClr val="1F78B4"/>
              </a:solidFill>
            </c:spPr>
          </c:dPt>
          <c:dPt>
            <c:idx val="6"/>
            <c:spPr>
              <a:solidFill>
                <a:srgbClr val="1F78B4"/>
              </a:solidFill>
            </c:spPr>
          </c:dPt>
          <c:dPt>
            <c:idx val="7"/>
            <c:spPr>
              <a:solidFill>
                <a:srgbClr val="1F78B4"/>
              </a:solidFill>
            </c:spPr>
          </c:dPt>
          <c:dPt>
            <c:idx val="8"/>
            <c:spPr>
              <a:solidFill>
                <a:srgbClr val="1F78B4"/>
              </a:solidFill>
            </c:spPr>
          </c:dPt>
          <c:dPt>
            <c:idx val="9"/>
            <c:spPr>
              <a:solidFill>
                <a:srgbClr val="1F78B4"/>
              </a:solidFill>
            </c:spPr>
          </c:dPt>
          <c:dPt>
            <c:idx val="10"/>
            <c:spPr>
              <a:solidFill>
                <a:srgbClr val="1F78B4"/>
              </a:solidFill>
            </c:spPr>
          </c:dPt>
          <c:dPt>
            <c:idx val="11"/>
            <c:spPr>
              <a:solidFill>
                <a:srgbClr val="1F78B4"/>
              </a:solidFill>
            </c:spPr>
          </c:dPt>
          <c:dPt>
            <c:idx val="12"/>
            <c:spPr>
              <a:solidFill>
                <a:srgbClr val="1F78B4"/>
              </a:solidFill>
            </c:spPr>
          </c:dPt>
          <c:dPt>
            <c:idx val="13"/>
            <c:spPr>
              <a:solidFill>
                <a:srgbClr val="1F78B4"/>
              </a:solidFill>
            </c:spPr>
          </c:dPt>
          <c:dPt>
            <c:idx val="14"/>
            <c:spPr>
              <a:solidFill>
                <a:srgbClr val="1F78B4"/>
              </a:solidFill>
            </c:spPr>
          </c:dPt>
          <c:dPt>
            <c:idx val="15"/>
            <c:spPr>
              <a:solidFill>
                <a:srgbClr val="1F78B4"/>
              </a:solidFill>
            </c:spPr>
          </c:dPt>
          <c:dPt>
            <c:idx val="16"/>
            <c:spPr>
              <a:solidFill>
                <a:srgbClr val="1F78B4"/>
              </a:solidFill>
            </c:spPr>
          </c:dPt>
          <c:dPt>
            <c:idx val="17"/>
            <c:spPr>
              <a:solidFill>
                <a:srgbClr val="1F78B4"/>
              </a:solidFill>
            </c:spPr>
          </c:dPt>
          <c:dPt>
            <c:idx val="18"/>
            <c:spPr>
              <a:solidFill>
                <a:srgbClr val="1F78B4"/>
              </a:solidFill>
            </c:spPr>
          </c:dPt>
          <c:dPt>
            <c:idx val="19"/>
            <c:spPr>
              <a:solidFill>
                <a:srgbClr val="1F78B4"/>
              </a:solidFill>
            </c:spPr>
          </c:dPt>
          <c:dPt>
            <c:idx val="20"/>
            <c:spPr>
              <a:solidFill>
                <a:srgbClr val="1F78B4"/>
              </a:solidFill>
            </c:spPr>
          </c:dPt>
          <c:dPt>
            <c:idx val="21"/>
            <c:spPr>
              <a:solidFill>
                <a:srgbClr val="1F78B4"/>
              </a:solidFill>
            </c:spPr>
          </c:dPt>
          <c:dPt>
            <c:idx val="22"/>
            <c:spPr>
              <a:solidFill>
                <a:srgbClr val="1F78B4"/>
              </a:solidFill>
            </c:spPr>
          </c:dPt>
          <c:dPt>
            <c:idx val="23"/>
            <c:spPr>
              <a:solidFill>
                <a:srgbClr val="1F78B4"/>
              </a:solidFill>
            </c:spPr>
          </c:dPt>
          <c:dPt>
            <c:idx val="24"/>
            <c:spPr>
              <a:solidFill>
                <a:srgbClr val="1F78B4"/>
              </a:solidFill>
            </c:spPr>
          </c:dPt>
          <c:dPt>
            <c:idx val="25"/>
            <c:spPr>
              <a:solidFill>
                <a:srgbClr val="1F78B4"/>
              </a:solidFill>
            </c:spPr>
          </c:dPt>
          <c:dPt>
            <c:idx val="26"/>
            <c:spPr>
              <a:solidFill>
                <a:srgbClr val="1F78B4"/>
              </a:solidFill>
            </c:spPr>
          </c:dPt>
          <c:dPt>
            <c:idx val="27"/>
            <c:spPr>
              <a:solidFill>
                <a:srgbClr val="1F78B4"/>
              </a:solidFill>
            </c:spPr>
          </c:dPt>
          <c:dPt>
            <c:idx val="28"/>
            <c:spPr>
              <a:solidFill>
                <a:srgbClr val="1F78B4"/>
              </a:solidFill>
            </c:spPr>
          </c:dPt>
          <c:dPt>
            <c:idx val="29"/>
            <c:spPr>
              <a:solidFill>
                <a:srgbClr val="1F78B4"/>
              </a:solidFill>
            </c:spPr>
          </c:dPt>
          <c:dPt>
            <c:idx val="30"/>
            <c:spPr>
              <a:solidFill>
                <a:srgbClr val="1F78B4"/>
              </a:solidFill>
            </c:spPr>
          </c:dPt>
          <c:dPt>
            <c:idx val="31"/>
            <c:spPr>
              <a:solidFill>
                <a:srgbClr val="1F78B4"/>
              </a:solidFill>
            </c:spPr>
          </c:dPt>
          <c:dPt>
            <c:idx val="32"/>
            <c:spPr>
              <a:solidFill>
                <a:srgbClr val="1F78B4"/>
              </a:solidFill>
            </c:spPr>
          </c:dPt>
          <c:dPt>
            <c:idx val="33"/>
            <c:spPr>
              <a:solidFill>
                <a:srgbClr val="1F78B4"/>
              </a:solidFill>
            </c:spPr>
          </c:dPt>
          <c:dPt>
            <c:idx val="34"/>
            <c:spPr>
              <a:solidFill>
                <a:srgbClr val="1F78B4"/>
              </a:solidFill>
            </c:spPr>
          </c:dPt>
          <c:dPt>
            <c:idx val="35"/>
            <c:spPr>
              <a:solidFill>
                <a:srgbClr val="1F78B4"/>
              </a:solidFill>
            </c:spPr>
          </c:dPt>
          <c:dPt>
            <c:idx val="36"/>
            <c:spPr>
              <a:solidFill>
                <a:srgbClr val="1F78B4"/>
              </a:solidFill>
            </c:spPr>
          </c:dPt>
          <c:dPt>
            <c:idx val="37"/>
            <c:spPr>
              <a:solidFill>
                <a:srgbClr val="1F78B4"/>
              </a:solidFill>
            </c:spPr>
          </c:dPt>
          <c:dPt>
            <c:idx val="38"/>
            <c:spPr>
              <a:solidFill>
                <a:srgbClr val="1F78B4"/>
              </a:solidFill>
            </c:spPr>
          </c:dPt>
          <c:dPt>
            <c:idx val="39"/>
            <c:spPr>
              <a:solidFill>
                <a:srgbClr val="1F78B4"/>
              </a:solidFill>
            </c:spPr>
          </c:dPt>
          <c:dPt>
            <c:idx val="40"/>
            <c:spPr>
              <a:solidFill>
                <a:srgbClr val="1F78B4"/>
              </a:solidFill>
            </c:spPr>
          </c:dPt>
          <c:dPt>
            <c:idx val="41"/>
            <c:spPr>
              <a:solidFill>
                <a:srgbClr val="1F78B4"/>
              </a:solidFill>
            </c:spPr>
          </c:dPt>
          <c:dPt>
            <c:idx val="42"/>
            <c:spPr>
              <a:solidFill>
                <a:srgbClr val="1F78B4"/>
              </a:solidFill>
            </c:spPr>
          </c:dPt>
          <c:dPt>
            <c:idx val="43"/>
            <c:spPr>
              <a:solidFill>
                <a:srgbClr val="1F78B4"/>
              </a:solidFill>
            </c:spPr>
          </c:dPt>
          <c:dPt>
            <c:idx val="44"/>
            <c:spPr>
              <a:solidFill>
                <a:srgbClr val="1F78B4"/>
              </a:solidFill>
            </c:spPr>
          </c:dPt>
          <c:dPt>
            <c:idx val="45"/>
            <c:spPr>
              <a:solidFill>
                <a:srgbClr val="1F78B4"/>
              </a:solidFill>
            </c:spPr>
          </c:dPt>
          <c:dPt>
            <c:idx val="46"/>
            <c:spPr>
              <a:solidFill>
                <a:srgbClr val="1F78B4"/>
              </a:solidFill>
            </c:spPr>
          </c:dPt>
          <c:dPt>
            <c:idx val="47"/>
            <c:spPr>
              <a:solidFill>
                <a:srgbClr val="1F78B4"/>
              </a:solidFill>
            </c:spPr>
          </c:dPt>
          <c:cat>
            <c:strRef>
              <c:f>Sheet1!$A$2:$A$49</c:f>
              <c:strCache>
                <c:ptCount val="48"/>
                <c:pt idx="0">
                  <c:v>Trutnov</c:v>
                </c:pt>
                <c:pt idx="1">
                  <c:v>Prostějov</c:v>
                </c:pt>
                <c:pt idx="2">
                  <c:v>Vyškov</c:v>
                </c:pt>
                <c:pt idx="3">
                  <c:v>Děčín</c:v>
                </c:pt>
                <c:pt idx="4">
                  <c:v>Jindřichův Hradec</c:v>
                </c:pt>
                <c:pt idx="5">
                  <c:v>Náchod</c:v>
                </c:pt>
                <c:pt idx="6">
                  <c:v>Benešov</c:v>
                </c:pt>
                <c:pt idx="7">
                  <c:v>Znojmo</c:v>
                </c:pt>
                <c:pt idx="8">
                  <c:v>Litomyšl</c:v>
                </c:pt>
                <c:pt idx="9">
                  <c:v>Česká Lípa</c:v>
                </c:pt>
                <c:pt idx="10">
                  <c:v>Most</c:v>
                </c:pt>
                <c:pt idx="11">
                  <c:v>Krnov</c:v>
                </c:pt>
                <c:pt idx="12">
                  <c:v>Praha - Thomayerova nemocnice</c:v>
                </c:pt>
                <c:pt idx="13">
                  <c:v>Litoměřice</c:v>
                </c:pt>
                <c:pt idx="14">
                  <c:v>Třinec</c:v>
                </c:pt>
                <c:pt idx="15">
                  <c:v>Kladno</c:v>
                </c:pt>
                <c:pt idx="16">
                  <c:v>Příbram</c:v>
                </c:pt>
                <c:pt idx="17">
                  <c:v>Ostrava - Vítkovice</c:v>
                </c:pt>
                <c:pt idx="18">
                  <c:v>Nové Město na Moravě</c:v>
                </c:pt>
                <c:pt idx="19">
                  <c:v>Blansko</c:v>
                </c:pt>
                <c:pt idx="20">
                  <c:v>Sokolov</c:v>
                </c:pt>
                <c:pt idx="21">
                  <c:v>Karviná</c:v>
                </c:pt>
                <c:pt idx="22">
                  <c:v>Břeclav</c:v>
                </c:pt>
                <c:pt idx="23">
                  <c:v>Písek</c:v>
                </c:pt>
                <c:pt idx="24">
                  <c:v>Jihlava</c:v>
                </c:pt>
                <c:pt idx="25">
                  <c:v>Mladá Boleslav</c:v>
                </c:pt>
                <c:pt idx="26">
                  <c:v>Praha - ÚVN</c:v>
                </c:pt>
                <c:pt idx="27">
                  <c:v>Kolín</c:v>
                </c:pt>
                <c:pt idx="28">
                  <c:v>Uherské Hradiště</c:v>
                </c:pt>
                <c:pt idx="29">
                  <c:v>Pardubice</c:v>
                </c:pt>
                <c:pt idx="30">
                  <c:v>Ostrava - Městská nemocnice</c:v>
                </c:pt>
                <c:pt idx="31">
                  <c:v>Karlovy Vary</c:v>
                </c:pt>
                <c:pt idx="32">
                  <c:v>Praha - FN Královské Vinohrady</c:v>
                </c:pt>
                <c:pt idx="33">
                  <c:v>Praha - VFN</c:v>
                </c:pt>
                <c:pt idx="34">
                  <c:v>Brno - FN u sv. Anny</c:v>
                </c:pt>
                <c:pt idx="35">
                  <c:v>Praha - Nemocnice Na Homolce</c:v>
                </c:pt>
                <c:pt idx="36">
                  <c:v>Chomutov</c:v>
                </c:pt>
                <c:pt idx="37">
                  <c:v>Zlín</c:v>
                </c:pt>
                <c:pt idx="38">
                  <c:v>Ostrava - FN Ostrava</c:v>
                </c:pt>
                <c:pt idx="39">
                  <c:v>Teplice</c:v>
                </c:pt>
                <c:pt idx="40">
                  <c:v>Hradec Králové</c:v>
                </c:pt>
                <c:pt idx="41">
                  <c:v>Ústí nad Labem</c:v>
                </c:pt>
                <c:pt idx="42">
                  <c:v>Brno - FN Brno</c:v>
                </c:pt>
                <c:pt idx="43">
                  <c:v>Olomouc</c:v>
                </c:pt>
                <c:pt idx="44">
                  <c:v>Praha - FN Motol</c:v>
                </c:pt>
                <c:pt idx="45">
                  <c:v>Liberec</c:v>
                </c:pt>
                <c:pt idx="46">
                  <c:v>Plzeň</c:v>
                </c:pt>
                <c:pt idx="47">
                  <c:v>České Budějovice</c:v>
                </c:pt>
              </c:strCache>
            </c:strRef>
          </c:cat>
          <c:val>
            <c:numRef>
              <c:f>Sheet1!$B$2:$B$49</c:f>
              <c:numCache>
                <c:formatCode>General</c:formatCode>
                <c:ptCount val="48"/>
                <c:pt idx="0">
                  <c:v>25</c:v>
                </c:pt>
                <c:pt idx="1">
                  <c:v>36</c:v>
                </c:pt>
                <c:pt idx="2">
                  <c:v>42</c:v>
                </c:pt>
                <c:pt idx="3">
                  <c:v>46</c:v>
                </c:pt>
                <c:pt idx="4">
                  <c:v>47</c:v>
                </c:pt>
                <c:pt idx="5">
                  <c:v>50</c:v>
                </c:pt>
                <c:pt idx="6">
                  <c:v>53</c:v>
                </c:pt>
                <c:pt idx="7">
                  <c:v>62</c:v>
                </c:pt>
                <c:pt idx="8">
                  <c:v>62</c:v>
                </c:pt>
                <c:pt idx="9">
                  <c:v>64</c:v>
                </c:pt>
                <c:pt idx="10">
                  <c:v>64</c:v>
                </c:pt>
                <c:pt idx="11">
                  <c:v>65</c:v>
                </c:pt>
                <c:pt idx="12">
                  <c:v>65</c:v>
                </c:pt>
                <c:pt idx="13">
                  <c:v>70</c:v>
                </c:pt>
                <c:pt idx="14">
                  <c:v>70</c:v>
                </c:pt>
                <c:pt idx="15">
                  <c:v>72</c:v>
                </c:pt>
                <c:pt idx="16">
                  <c:v>77</c:v>
                </c:pt>
                <c:pt idx="17">
                  <c:v>79</c:v>
                </c:pt>
                <c:pt idx="18">
                  <c:v>80</c:v>
                </c:pt>
                <c:pt idx="19">
                  <c:v>82</c:v>
                </c:pt>
                <c:pt idx="20">
                  <c:v>88</c:v>
                </c:pt>
                <c:pt idx="21">
                  <c:v>89</c:v>
                </c:pt>
                <c:pt idx="22">
                  <c:v>89</c:v>
                </c:pt>
                <c:pt idx="23">
                  <c:v>90</c:v>
                </c:pt>
                <c:pt idx="24">
                  <c:v>90</c:v>
                </c:pt>
                <c:pt idx="25">
                  <c:v>98</c:v>
                </c:pt>
                <c:pt idx="26">
                  <c:v>105</c:v>
                </c:pt>
                <c:pt idx="27">
                  <c:v>107</c:v>
                </c:pt>
                <c:pt idx="28">
                  <c:v>109</c:v>
                </c:pt>
                <c:pt idx="29">
                  <c:v>113</c:v>
                </c:pt>
                <c:pt idx="30">
                  <c:v>124</c:v>
                </c:pt>
                <c:pt idx="31">
                  <c:v>127</c:v>
                </c:pt>
                <c:pt idx="32">
                  <c:v>128</c:v>
                </c:pt>
                <c:pt idx="33">
                  <c:v>131</c:v>
                </c:pt>
                <c:pt idx="34">
                  <c:v>138</c:v>
                </c:pt>
                <c:pt idx="35">
                  <c:v>143</c:v>
                </c:pt>
                <c:pt idx="36">
                  <c:v>148</c:v>
                </c:pt>
                <c:pt idx="37">
                  <c:v>150</c:v>
                </c:pt>
                <c:pt idx="38">
                  <c:v>156</c:v>
                </c:pt>
                <c:pt idx="39">
                  <c:v>162</c:v>
                </c:pt>
                <c:pt idx="40">
                  <c:v>164</c:v>
                </c:pt>
                <c:pt idx="41">
                  <c:v>168</c:v>
                </c:pt>
                <c:pt idx="42">
                  <c:v>170</c:v>
                </c:pt>
                <c:pt idx="43">
                  <c:v>175</c:v>
                </c:pt>
                <c:pt idx="44">
                  <c:v>182</c:v>
                </c:pt>
                <c:pt idx="45">
                  <c:v>235</c:v>
                </c:pt>
                <c:pt idx="46">
                  <c:v>263</c:v>
                </c:pt>
                <c:pt idx="47">
                  <c:v>280</c:v>
                </c:pt>
              </c:numCache>
            </c:numRef>
          </c:val>
        </c:ser>
        <c:dLbls>
          <c:numFmt sourceLinked="0" formatCode="0.0"/>
          <c:txPr>
            <a:bodyPr/>
            <a:lstStyle/>
            <a:p>
              <a:pPr>
                <a:defRPr sz="500" b="1"/>
              </a:pPr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500"/>
            </a:pPr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/>
        <c:delete val="0"/>
        <c:axPos val="b"/>
        <c:title>
          <c:tx>
            <c:rich>
              <a:bodyPr/>
              <a:lstStyle/>
              <a:p>
                <a:pPr>
                  <a:defRPr sz="1000" b="0"/>
                </a:pPr>
                <a:r>
                  <a:t>počet trombolýz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autoTitleDeleted val="1"/>
    <c:plotArea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Median last seen normal</c:v>
                </c:pt>
              </c:strCache>
            </c:strRef>
          </c:tx>
          <c:dPt>
            <c:idx val="0"/>
            <c:spPr>
              <a:solidFill>
                <a:srgbClr val="1F78B4"/>
              </a:solidFill>
            </c:spPr>
          </c:dPt>
          <c:dPt>
            <c:idx val="1"/>
            <c:spPr>
              <a:solidFill>
                <a:srgbClr val="1F78B4"/>
              </a:solidFill>
            </c:spPr>
          </c:dPt>
          <c:dPt>
            <c:idx val="2"/>
            <c:spPr>
              <a:solidFill>
                <a:srgbClr val="1F78B4"/>
              </a:solidFill>
            </c:spPr>
          </c:dPt>
          <c:dPt>
            <c:idx val="3"/>
            <c:spPr>
              <a:solidFill>
                <a:srgbClr val="1F78B4"/>
              </a:solidFill>
            </c:spPr>
          </c:dPt>
          <c:dPt>
            <c:idx val="4"/>
            <c:spPr>
              <a:solidFill>
                <a:srgbClr val="1F78B4"/>
              </a:solidFill>
            </c:spPr>
          </c:dPt>
          <c:dPt>
            <c:idx val="5"/>
            <c:spPr>
              <a:solidFill>
                <a:srgbClr val="1F78B4"/>
              </a:solidFill>
            </c:spPr>
          </c:dPt>
          <c:dPt>
            <c:idx val="6"/>
            <c:spPr>
              <a:solidFill>
                <a:srgbClr val="1F78B4"/>
              </a:solidFill>
            </c:spPr>
          </c:dPt>
          <c:dPt>
            <c:idx val="7"/>
            <c:spPr>
              <a:solidFill>
                <a:srgbClr val="1F78B4"/>
              </a:solidFill>
            </c:spPr>
          </c:dPt>
          <c:dPt>
            <c:idx val="8"/>
            <c:spPr>
              <a:solidFill>
                <a:srgbClr val="1F78B4"/>
              </a:solidFill>
            </c:spPr>
          </c:dPt>
          <c:dPt>
            <c:idx val="9"/>
            <c:spPr>
              <a:solidFill>
                <a:srgbClr val="1F78B4"/>
              </a:solidFill>
            </c:spPr>
          </c:dPt>
          <c:dPt>
            <c:idx val="10"/>
            <c:spPr>
              <a:solidFill>
                <a:srgbClr val="1F78B4"/>
              </a:solidFill>
            </c:spPr>
          </c:dPt>
          <c:dPt>
            <c:idx val="11"/>
            <c:spPr>
              <a:solidFill>
                <a:srgbClr val="1F78B4"/>
              </a:solidFill>
            </c:spPr>
          </c:dPt>
          <c:dPt>
            <c:idx val="12"/>
            <c:spPr>
              <a:solidFill>
                <a:srgbClr val="1F78B4"/>
              </a:solidFill>
            </c:spPr>
          </c:dPt>
          <c:dPt>
            <c:idx val="13"/>
            <c:spPr>
              <a:solidFill>
                <a:srgbClr val="1F78B4"/>
              </a:solidFill>
            </c:spPr>
          </c:dPt>
          <c:dPt>
            <c:idx val="14"/>
            <c:spPr>
              <a:solidFill>
                <a:srgbClr val="1F78B4"/>
              </a:solidFill>
            </c:spPr>
          </c:dPt>
          <c:dPt>
            <c:idx val="15"/>
            <c:spPr>
              <a:solidFill>
                <a:srgbClr val="1F78B4"/>
              </a:solidFill>
            </c:spPr>
          </c:dPt>
          <c:dPt>
            <c:idx val="16"/>
            <c:spPr>
              <a:solidFill>
                <a:srgbClr val="1F78B4"/>
              </a:solidFill>
            </c:spPr>
          </c:dPt>
          <c:dPt>
            <c:idx val="17"/>
            <c:spPr>
              <a:solidFill>
                <a:srgbClr val="1F78B4"/>
              </a:solidFill>
            </c:spPr>
          </c:dPt>
          <c:dPt>
            <c:idx val="18"/>
            <c:spPr>
              <a:solidFill>
                <a:srgbClr val="1F78B4"/>
              </a:solidFill>
            </c:spPr>
          </c:dPt>
          <c:dPt>
            <c:idx val="19"/>
            <c:spPr>
              <a:solidFill>
                <a:srgbClr val="E31A1C"/>
              </a:solidFill>
            </c:spPr>
          </c:dPt>
          <c:dPt>
            <c:idx val="20"/>
            <c:spPr>
              <a:solidFill>
                <a:srgbClr val="1F78B4"/>
              </a:solidFill>
            </c:spPr>
          </c:dPt>
          <c:dPt>
            <c:idx val="21"/>
            <c:spPr>
              <a:solidFill>
                <a:srgbClr val="1F78B4"/>
              </a:solidFill>
            </c:spPr>
          </c:dPt>
          <c:dPt>
            <c:idx val="22"/>
            <c:spPr>
              <a:solidFill>
                <a:srgbClr val="1F78B4"/>
              </a:solidFill>
            </c:spPr>
          </c:dPt>
          <c:dPt>
            <c:idx val="23"/>
            <c:spPr>
              <a:solidFill>
                <a:srgbClr val="1F78B4"/>
              </a:solidFill>
            </c:spPr>
          </c:dPt>
          <c:dPt>
            <c:idx val="24"/>
            <c:spPr>
              <a:solidFill>
                <a:srgbClr val="1F78B4"/>
              </a:solidFill>
            </c:spPr>
          </c:dPt>
          <c:dPt>
            <c:idx val="25"/>
            <c:spPr>
              <a:solidFill>
                <a:srgbClr val="1F78B4"/>
              </a:solidFill>
            </c:spPr>
          </c:dPt>
          <c:dPt>
            <c:idx val="26"/>
            <c:spPr>
              <a:solidFill>
                <a:srgbClr val="1F78B4"/>
              </a:solidFill>
            </c:spPr>
          </c:dPt>
          <c:dPt>
            <c:idx val="27"/>
            <c:spPr>
              <a:solidFill>
                <a:srgbClr val="1F78B4"/>
              </a:solidFill>
            </c:spPr>
          </c:dPt>
          <c:dPt>
            <c:idx val="28"/>
            <c:spPr>
              <a:solidFill>
                <a:srgbClr val="1F78B4"/>
              </a:solidFill>
            </c:spPr>
          </c:dPt>
          <c:dPt>
            <c:idx val="29"/>
            <c:spPr>
              <a:solidFill>
                <a:srgbClr val="1F78B4"/>
              </a:solidFill>
            </c:spPr>
          </c:dPt>
          <c:dPt>
            <c:idx val="30"/>
            <c:spPr>
              <a:solidFill>
                <a:srgbClr val="1F78B4"/>
              </a:solidFill>
            </c:spPr>
          </c:dPt>
          <c:dPt>
            <c:idx val="31"/>
            <c:spPr>
              <a:solidFill>
                <a:srgbClr val="1F78B4"/>
              </a:solidFill>
            </c:spPr>
          </c:dPt>
          <c:dPt>
            <c:idx val="32"/>
            <c:spPr>
              <a:solidFill>
                <a:srgbClr val="1F78B4"/>
              </a:solidFill>
            </c:spPr>
          </c:dPt>
          <c:dPt>
            <c:idx val="33"/>
            <c:spPr>
              <a:solidFill>
                <a:srgbClr val="1F78B4"/>
              </a:solidFill>
            </c:spPr>
          </c:dPt>
          <c:dPt>
            <c:idx val="34"/>
            <c:spPr>
              <a:solidFill>
                <a:srgbClr val="1F78B4"/>
              </a:solidFill>
            </c:spPr>
          </c:dPt>
          <c:dPt>
            <c:idx val="35"/>
            <c:spPr>
              <a:solidFill>
                <a:srgbClr val="1F78B4"/>
              </a:solidFill>
            </c:spPr>
          </c:dPt>
          <c:dPt>
            <c:idx val="36"/>
            <c:spPr>
              <a:solidFill>
                <a:srgbClr val="1F78B4"/>
              </a:solidFill>
            </c:spPr>
          </c:dPt>
          <c:dPt>
            <c:idx val="37"/>
            <c:spPr>
              <a:solidFill>
                <a:srgbClr val="1F78B4"/>
              </a:solidFill>
            </c:spPr>
          </c:dPt>
          <c:dPt>
            <c:idx val="38"/>
            <c:spPr>
              <a:solidFill>
                <a:srgbClr val="1F78B4"/>
              </a:solidFill>
            </c:spPr>
          </c:dPt>
          <c:dPt>
            <c:idx val="39"/>
            <c:spPr>
              <a:solidFill>
                <a:srgbClr val="1F78B4"/>
              </a:solidFill>
            </c:spPr>
          </c:dPt>
          <c:dPt>
            <c:idx val="40"/>
            <c:spPr>
              <a:solidFill>
                <a:srgbClr val="1F78B4"/>
              </a:solidFill>
            </c:spPr>
          </c:dPt>
          <c:dPt>
            <c:idx val="41"/>
            <c:spPr>
              <a:solidFill>
                <a:srgbClr val="1F78B4"/>
              </a:solidFill>
            </c:spPr>
          </c:dPt>
          <c:dPt>
            <c:idx val="42"/>
            <c:spPr>
              <a:solidFill>
                <a:srgbClr val="1F78B4"/>
              </a:solidFill>
            </c:spPr>
          </c:dPt>
          <c:dPt>
            <c:idx val="43"/>
            <c:spPr>
              <a:solidFill>
                <a:srgbClr val="1F78B4"/>
              </a:solidFill>
            </c:spPr>
          </c:dPt>
          <c:dPt>
            <c:idx val="44"/>
            <c:spPr>
              <a:solidFill>
                <a:srgbClr val="1F78B4"/>
              </a:solidFill>
            </c:spPr>
          </c:dPt>
          <c:dPt>
            <c:idx val="45"/>
            <c:spPr>
              <a:solidFill>
                <a:srgbClr val="1F78B4"/>
              </a:solidFill>
            </c:spPr>
          </c:dPt>
          <c:dPt>
            <c:idx val="46"/>
            <c:spPr>
              <a:solidFill>
                <a:srgbClr val="1F78B4"/>
              </a:solidFill>
            </c:spPr>
          </c:dPt>
          <c:dPt>
            <c:idx val="47"/>
            <c:spPr>
              <a:solidFill>
                <a:srgbClr val="1F78B4"/>
              </a:solidFill>
            </c:spPr>
          </c:dPt>
          <c:dPt>
            <c:idx val="48"/>
            <c:spPr>
              <a:solidFill>
                <a:srgbClr val="1F78B4"/>
              </a:solidFill>
            </c:spPr>
          </c:dPt>
          <c:cat>
            <c:strRef>
              <c:f>Sheet1!$A$2:$A$50</c:f>
              <c:strCache>
                <c:ptCount val="49"/>
                <c:pt idx="0">
                  <c:v>Brno - FN u sv. Anny</c:v>
                </c:pt>
                <c:pt idx="1">
                  <c:v>Brno - FN Brno</c:v>
                </c:pt>
                <c:pt idx="2">
                  <c:v>Krnov</c:v>
                </c:pt>
                <c:pt idx="3">
                  <c:v>Ústí nad Labem</c:v>
                </c:pt>
                <c:pt idx="4">
                  <c:v>Praha - ÚVN</c:v>
                </c:pt>
                <c:pt idx="5">
                  <c:v>Praha - Thomayerova nemocnice</c:v>
                </c:pt>
                <c:pt idx="6">
                  <c:v>Olomouc</c:v>
                </c:pt>
                <c:pt idx="7">
                  <c:v>Praha - FN Motol</c:v>
                </c:pt>
                <c:pt idx="8">
                  <c:v>Praha - Nemocnice Na Homolce</c:v>
                </c:pt>
                <c:pt idx="9">
                  <c:v>Litomyšl</c:v>
                </c:pt>
                <c:pt idx="10">
                  <c:v>Vyškov</c:v>
                </c:pt>
                <c:pt idx="11">
                  <c:v>Děčín</c:v>
                </c:pt>
                <c:pt idx="12">
                  <c:v>Plzeň</c:v>
                </c:pt>
                <c:pt idx="13">
                  <c:v>Náchod</c:v>
                </c:pt>
                <c:pt idx="14">
                  <c:v>Třinec</c:v>
                </c:pt>
                <c:pt idx="15">
                  <c:v>České Budějovice</c:v>
                </c:pt>
                <c:pt idx="16">
                  <c:v>Kolín</c:v>
                </c:pt>
                <c:pt idx="17">
                  <c:v>Hradec Králové</c:v>
                </c:pt>
                <c:pt idx="18">
                  <c:v>Příbram</c:v>
                </c:pt>
                <c:pt idx="19">
                  <c:v>Czech Republic</c:v>
                </c:pt>
                <c:pt idx="20">
                  <c:v>Blansko</c:v>
                </c:pt>
                <c:pt idx="21">
                  <c:v>Ostrava - Městská nemocnice</c:v>
                </c:pt>
                <c:pt idx="22">
                  <c:v>Zlín</c:v>
                </c:pt>
                <c:pt idx="23">
                  <c:v>Kladno</c:v>
                </c:pt>
                <c:pt idx="24">
                  <c:v>Sokolov</c:v>
                </c:pt>
                <c:pt idx="25">
                  <c:v>Chomutov</c:v>
                </c:pt>
                <c:pt idx="26">
                  <c:v>Most</c:v>
                </c:pt>
                <c:pt idx="27">
                  <c:v>Liberec</c:v>
                </c:pt>
                <c:pt idx="28">
                  <c:v>Karviná</c:v>
                </c:pt>
                <c:pt idx="29">
                  <c:v>Mladá Boleslav</c:v>
                </c:pt>
                <c:pt idx="30">
                  <c:v>Jihlava</c:v>
                </c:pt>
                <c:pt idx="31">
                  <c:v>Písek</c:v>
                </c:pt>
                <c:pt idx="32">
                  <c:v>Teplice</c:v>
                </c:pt>
                <c:pt idx="33">
                  <c:v>Praha - VFN</c:v>
                </c:pt>
                <c:pt idx="34">
                  <c:v>Litoměřice</c:v>
                </c:pt>
                <c:pt idx="35">
                  <c:v>Benešov</c:v>
                </c:pt>
                <c:pt idx="36">
                  <c:v>Prostějov</c:v>
                </c:pt>
                <c:pt idx="37">
                  <c:v>Česká Lípa</c:v>
                </c:pt>
                <c:pt idx="38">
                  <c:v>Nové Město na Moravě</c:v>
                </c:pt>
                <c:pt idx="39">
                  <c:v>Ostrava - Vítkovice</c:v>
                </c:pt>
                <c:pt idx="40">
                  <c:v>Karlovy Vary</c:v>
                </c:pt>
                <c:pt idx="41">
                  <c:v>Praha - FN Královské Vinohrady</c:v>
                </c:pt>
                <c:pt idx="42">
                  <c:v>Uherské Hradiště</c:v>
                </c:pt>
                <c:pt idx="43">
                  <c:v>Ostrava - FN Ostrava</c:v>
                </c:pt>
                <c:pt idx="44">
                  <c:v>Znojmo</c:v>
                </c:pt>
                <c:pt idx="45">
                  <c:v>Břeclav</c:v>
                </c:pt>
                <c:pt idx="46">
                  <c:v>Jindřichův Hradec</c:v>
                </c:pt>
                <c:pt idx="47">
                  <c:v>Trutnov</c:v>
                </c:pt>
                <c:pt idx="48">
                  <c:v>Pardubice</c:v>
                </c:pt>
              </c:strCache>
            </c:strRef>
          </c:cat>
          <c:val>
            <c:numRef>
              <c:f>Sheet1!$B$2:$B$50</c:f>
              <c:numCache>
                <c:formatCode>General</c:formatCode>
                <c:ptCount val="49"/>
                <c:pt idx="0">
                  <c:v>139.0</c:v>
                </c:pt>
                <c:pt idx="1">
                  <c:v>124.5</c:v>
                </c:pt>
                <c:pt idx="2">
                  <c:v>124.0</c:v>
                </c:pt>
                <c:pt idx="3">
                  <c:v>122.0</c:v>
                </c:pt>
                <c:pt idx="4">
                  <c:v>120.0</c:v>
                </c:pt>
                <c:pt idx="5">
                  <c:v>116.0</c:v>
                </c:pt>
                <c:pt idx="6">
                  <c:v>115.5</c:v>
                </c:pt>
                <c:pt idx="7">
                  <c:v>115.0</c:v>
                </c:pt>
                <c:pt idx="8">
                  <c:v>115.0</c:v>
                </c:pt>
                <c:pt idx="9">
                  <c:v>115.0</c:v>
                </c:pt>
                <c:pt idx="10">
                  <c:v>111.0</c:v>
                </c:pt>
                <c:pt idx="11">
                  <c:v>110.0</c:v>
                </c:pt>
                <c:pt idx="12">
                  <c:v>110.0</c:v>
                </c:pt>
                <c:pt idx="13">
                  <c:v>108.0</c:v>
                </c:pt>
                <c:pt idx="14">
                  <c:v>105.0</c:v>
                </c:pt>
                <c:pt idx="15">
                  <c:v>104.0</c:v>
                </c:pt>
                <c:pt idx="16">
                  <c:v>102.0</c:v>
                </c:pt>
                <c:pt idx="17">
                  <c:v>102.0</c:v>
                </c:pt>
                <c:pt idx="18">
                  <c:v>102.0</c:v>
                </c:pt>
                <c:pt idx="19">
                  <c:v>100.0</c:v>
                </c:pt>
                <c:pt idx="20">
                  <c:v>99.5</c:v>
                </c:pt>
                <c:pt idx="21">
                  <c:v>99.0</c:v>
                </c:pt>
                <c:pt idx="22">
                  <c:v>97.0</c:v>
                </c:pt>
                <c:pt idx="23">
                  <c:v>95.0</c:v>
                </c:pt>
                <c:pt idx="24">
                  <c:v>95.0</c:v>
                </c:pt>
                <c:pt idx="25">
                  <c:v>93.0</c:v>
                </c:pt>
                <c:pt idx="26">
                  <c:v>92.0</c:v>
                </c:pt>
                <c:pt idx="27">
                  <c:v>91.5</c:v>
                </c:pt>
                <c:pt idx="28">
                  <c:v>90.5</c:v>
                </c:pt>
                <c:pt idx="29">
                  <c:v>90.0</c:v>
                </c:pt>
                <c:pt idx="30">
                  <c:v>90.0</c:v>
                </c:pt>
                <c:pt idx="31">
                  <c:v>90.0</c:v>
                </c:pt>
                <c:pt idx="32">
                  <c:v>90.0</c:v>
                </c:pt>
                <c:pt idx="33">
                  <c:v>89.0</c:v>
                </c:pt>
                <c:pt idx="34">
                  <c:v>87.0</c:v>
                </c:pt>
                <c:pt idx="35">
                  <c:v>86.0</c:v>
                </c:pt>
                <c:pt idx="36">
                  <c:v>85.5</c:v>
                </c:pt>
                <c:pt idx="37">
                  <c:v>85.0</c:v>
                </c:pt>
                <c:pt idx="38">
                  <c:v>85.0</c:v>
                </c:pt>
                <c:pt idx="39">
                  <c:v>85.0</c:v>
                </c:pt>
                <c:pt idx="40">
                  <c:v>81.0</c:v>
                </c:pt>
                <c:pt idx="41">
                  <c:v>80.0</c:v>
                </c:pt>
                <c:pt idx="42">
                  <c:v>80.0</c:v>
                </c:pt>
                <c:pt idx="43">
                  <c:v>80.0</c:v>
                </c:pt>
                <c:pt idx="44">
                  <c:v>78.5</c:v>
                </c:pt>
                <c:pt idx="45">
                  <c:v>77.5</c:v>
                </c:pt>
                <c:pt idx="46">
                  <c:v>77.0</c:v>
                </c:pt>
                <c:pt idx="47">
                  <c:v>75.0</c:v>
                </c:pt>
                <c:pt idx="48">
                  <c:v>73.0</c:v>
                </c:pt>
              </c:numCache>
            </c:numRef>
          </c:val>
        </c:ser>
        <c:dLbls>
          <c:numFmt sourceLinked="0" formatCode="0.0"/>
          <c:txPr>
            <a:bodyPr/>
            <a:lstStyle/>
            <a:p>
              <a:pPr>
                <a:defRPr sz="500" b="1"/>
              </a:pPr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500"/>
            </a:pPr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/>
        <c:delete val="0"/>
        <c:axPos val="b"/>
        <c:title>
          <c:tx>
            <c:rich>
              <a:bodyPr/>
              <a:lstStyle/>
              <a:p>
                <a:pPr>
                  <a:defRPr sz="1000" b="0"/>
                </a:pPr>
                <a:r>
                  <a:t>čas [minuty]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autoTitleDeleted val="1"/>
    <c:plotArea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IV tPa</c:v>
                </c:pt>
              </c:strCache>
            </c:strRef>
          </c:tx>
          <c:dPt>
            <c:idx val="0"/>
            <c:spPr>
              <a:solidFill>
                <a:srgbClr val="DC143C"/>
              </a:solidFill>
            </c:spPr>
          </c:dPt>
          <c:dPt>
            <c:idx val="1"/>
            <c:spPr>
              <a:solidFill>
                <a:srgbClr val="2B58AD"/>
              </a:solidFill>
            </c:spPr>
          </c:dPt>
          <c:dPt>
            <c:idx val="2"/>
            <c:spPr>
              <a:solidFill>
                <a:srgbClr val="2B58AD"/>
              </a:solidFill>
            </c:spPr>
          </c:dPt>
          <c:dPt>
            <c:idx val="3"/>
            <c:spPr>
              <a:solidFill>
                <a:srgbClr val="2B58AD"/>
              </a:solidFill>
            </c:spPr>
          </c:dPt>
          <c:dPt>
            <c:idx val="4"/>
            <c:spPr>
              <a:solidFill>
                <a:srgbClr val="2B58AD"/>
              </a:solidFill>
            </c:spPr>
          </c:dPt>
          <c:dPt>
            <c:idx val="5"/>
            <c:spPr>
              <a:solidFill>
                <a:srgbClr val="2B58AD"/>
              </a:solidFill>
            </c:spPr>
          </c:dPt>
          <c:dPt>
            <c:idx val="6"/>
            <c:spPr>
              <a:solidFill>
                <a:srgbClr val="2B58AD"/>
              </a:solidFill>
            </c:spPr>
          </c:dPt>
          <c:dPt>
            <c:idx val="7"/>
            <c:spPr>
              <a:solidFill>
                <a:srgbClr val="2B58AD"/>
              </a:solidFill>
            </c:spPr>
          </c:dPt>
          <c:dPt>
            <c:idx val="8"/>
            <c:spPr>
              <a:solidFill>
                <a:srgbClr val="2B58AD"/>
              </a:solidFill>
            </c:spPr>
          </c:dPt>
          <c:dPt>
            <c:idx val="9"/>
            <c:spPr>
              <a:solidFill>
                <a:srgbClr val="2B58AD"/>
              </a:solidFill>
            </c:spPr>
          </c:dPt>
          <c:dPt>
            <c:idx val="10"/>
            <c:spPr>
              <a:solidFill>
                <a:srgbClr val="2B58AD"/>
              </a:solidFill>
            </c:spPr>
          </c:dPt>
          <c:dPt>
            <c:idx val="11"/>
            <c:spPr>
              <a:solidFill>
                <a:srgbClr val="2B58AD"/>
              </a:solidFill>
            </c:spPr>
          </c:dPt>
          <c:dPt>
            <c:idx val="12"/>
            <c:spPr>
              <a:solidFill>
                <a:srgbClr val="2B58AD"/>
              </a:solidFill>
            </c:spPr>
          </c:dPt>
          <c:dPt>
            <c:idx val="13"/>
            <c:spPr>
              <a:solidFill>
                <a:srgbClr val="62993E"/>
              </a:solidFill>
            </c:spPr>
          </c:dPt>
          <c:cat>
            <c:strRef>
              <c:f>Sheet1!$A$2:$A$15</c:f>
              <c:strCache>
                <c:ptCount val="14"/>
                <c:pt idx="0">
                  <c:v>Vysočina</c:v>
                </c:pt>
                <c:pt idx="1">
                  <c:v>Pardubický kraj</c:v>
                </c:pt>
                <c:pt idx="2">
                  <c:v>Olomoucký kraj</c:v>
                </c:pt>
                <c:pt idx="3">
                  <c:v>Karlovarský kraj</c:v>
                </c:pt>
                <c:pt idx="4">
                  <c:v>Královéhradecký kraj</c:v>
                </c:pt>
                <c:pt idx="5">
                  <c:v>Zlínský kraj</c:v>
                </c:pt>
                <c:pt idx="6">
                  <c:v>Plzeňský kraj</c:v>
                </c:pt>
                <c:pt idx="7">
                  <c:v>Liberecký kraj</c:v>
                </c:pt>
                <c:pt idx="8">
                  <c:v>Středočeský kraj</c:v>
                </c:pt>
                <c:pt idx="9">
                  <c:v>Jihočeský kraj</c:v>
                </c:pt>
                <c:pt idx="10">
                  <c:v>Jihomoravský kraj</c:v>
                </c:pt>
                <c:pt idx="11">
                  <c:v>Moravskoslezký kraj</c:v>
                </c:pt>
                <c:pt idx="12">
                  <c:v>Ústecký kraj</c:v>
                </c:pt>
                <c:pt idx="13">
                  <c:v>Hlavní město Praha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170</c:v>
                </c:pt>
                <c:pt idx="1">
                  <c:v>175</c:v>
                </c:pt>
                <c:pt idx="2">
                  <c:v>211</c:v>
                </c:pt>
                <c:pt idx="3">
                  <c:v>215</c:v>
                </c:pt>
                <c:pt idx="4">
                  <c:v>239</c:v>
                </c:pt>
                <c:pt idx="5">
                  <c:v>259</c:v>
                </c:pt>
                <c:pt idx="6">
                  <c:v>263</c:v>
                </c:pt>
                <c:pt idx="7">
                  <c:v>299</c:v>
                </c:pt>
                <c:pt idx="8">
                  <c:v>407</c:v>
                </c:pt>
                <c:pt idx="9">
                  <c:v>417</c:v>
                </c:pt>
                <c:pt idx="10">
                  <c:v>583</c:v>
                </c:pt>
                <c:pt idx="11">
                  <c:v>583</c:v>
                </c:pt>
                <c:pt idx="12">
                  <c:v>658</c:v>
                </c:pt>
                <c:pt idx="13">
                  <c:v>754</c:v>
                </c:pt>
              </c:numCache>
            </c:numRef>
          </c:val>
        </c:ser>
        <c:dLbls>
          <c:numFmt sourceLinked="0" formatCode="0.0"/>
          <c:txPr>
            <a:bodyPr/>
            <a:lstStyle/>
            <a:p>
              <a:pPr>
                <a:defRPr sz="1000" b="1"/>
              </a:pPr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/>
        <c:delete val="0"/>
        <c:axPos val="b"/>
        <c:title>
          <c:tx>
            <c:rich>
              <a:bodyPr/>
              <a:lstStyle/>
              <a:p>
                <a:pPr>
                  <a:defRPr sz="1000" b="0"/>
                </a:pPr>
                <a:r>
                  <a:t>počet trombolýz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autoTitleDeleted val="1"/>
    <c:plotArea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IVT per population</c:v>
                </c:pt>
              </c:strCache>
            </c:strRef>
          </c:tx>
          <c:dPt>
            <c:idx val="0"/>
            <c:spPr>
              <a:solidFill>
                <a:srgbClr val="DC143C"/>
              </a:solidFill>
            </c:spPr>
          </c:dPt>
          <c:dPt>
            <c:idx val="1"/>
            <c:spPr>
              <a:solidFill>
                <a:srgbClr val="2B58AD"/>
              </a:solidFill>
            </c:spPr>
          </c:dPt>
          <c:dPt>
            <c:idx val="2"/>
            <c:spPr>
              <a:solidFill>
                <a:srgbClr val="2B58AD"/>
              </a:solidFill>
            </c:spPr>
          </c:dPt>
          <c:dPt>
            <c:idx val="3"/>
            <c:spPr>
              <a:solidFill>
                <a:srgbClr val="2B58AD"/>
              </a:solidFill>
            </c:spPr>
          </c:dPt>
          <c:dPt>
            <c:idx val="4"/>
            <c:spPr>
              <a:solidFill>
                <a:srgbClr val="2B58AD"/>
              </a:solidFill>
            </c:spPr>
          </c:dPt>
          <c:dPt>
            <c:idx val="5"/>
            <c:spPr>
              <a:solidFill>
                <a:srgbClr val="2B58AD"/>
              </a:solidFill>
            </c:spPr>
          </c:dPt>
          <c:dPt>
            <c:idx val="6"/>
            <c:spPr>
              <a:solidFill>
                <a:srgbClr val="2B58AD"/>
              </a:solidFill>
            </c:spPr>
          </c:dPt>
          <c:dPt>
            <c:idx val="7"/>
            <c:spPr>
              <a:solidFill>
                <a:srgbClr val="2B58AD"/>
              </a:solidFill>
            </c:spPr>
          </c:dPt>
          <c:dPt>
            <c:idx val="8"/>
            <c:spPr>
              <a:solidFill>
                <a:srgbClr val="FFC000"/>
              </a:solidFill>
            </c:spPr>
          </c:dPt>
          <c:dPt>
            <c:idx val="9"/>
            <c:spPr>
              <a:solidFill>
                <a:srgbClr val="2B58AD"/>
              </a:solidFill>
            </c:spPr>
          </c:dPt>
          <c:dPt>
            <c:idx val="10"/>
            <c:spPr>
              <a:solidFill>
                <a:srgbClr val="2B58AD"/>
              </a:solidFill>
            </c:spPr>
          </c:dPt>
          <c:dPt>
            <c:idx val="11"/>
            <c:spPr>
              <a:solidFill>
                <a:srgbClr val="2B58AD"/>
              </a:solidFill>
            </c:spPr>
          </c:dPt>
          <c:dPt>
            <c:idx val="12"/>
            <c:spPr>
              <a:solidFill>
                <a:srgbClr val="2B58AD"/>
              </a:solidFill>
            </c:spPr>
          </c:dPt>
          <c:dPt>
            <c:idx val="13"/>
            <c:spPr>
              <a:solidFill>
                <a:srgbClr val="2B58AD"/>
              </a:solidFill>
            </c:spPr>
          </c:dPt>
          <c:dPt>
            <c:idx val="14"/>
            <c:spPr>
              <a:solidFill>
                <a:srgbClr val="62993E"/>
              </a:solidFill>
            </c:spPr>
          </c:dPt>
          <c:cat>
            <c:strRef>
              <c:f>Sheet1!$A$2:$A$16</c:f>
              <c:strCache>
                <c:ptCount val="15"/>
                <c:pt idx="0">
                  <c:v>Středočeský kraj</c:v>
                </c:pt>
                <c:pt idx="1">
                  <c:v>Olomoucký kraj</c:v>
                </c:pt>
                <c:pt idx="2">
                  <c:v>Vysočina</c:v>
                </c:pt>
                <c:pt idx="3">
                  <c:v>Pardubický kraj</c:v>
                </c:pt>
                <c:pt idx="4">
                  <c:v>Královéhradecký kraj</c:v>
                </c:pt>
                <c:pt idx="5">
                  <c:v>Zlínský kraj</c:v>
                </c:pt>
                <c:pt idx="6">
                  <c:v>Plzeňský kraj</c:v>
                </c:pt>
                <c:pt idx="7">
                  <c:v>Moravskoslezký kraj</c:v>
                </c:pt>
                <c:pt idx="8">
                  <c:v>Czech Republic</c:v>
                </c:pt>
                <c:pt idx="9">
                  <c:v>Jihomoravský kraj</c:v>
                </c:pt>
                <c:pt idx="10">
                  <c:v>Hlavní město Praha</c:v>
                </c:pt>
                <c:pt idx="11">
                  <c:v>Jihočeský kraj</c:v>
                </c:pt>
                <c:pt idx="12">
                  <c:v>Liberecký kraj</c:v>
                </c:pt>
                <c:pt idx="13">
                  <c:v>Karlovarský kraj</c:v>
                </c:pt>
                <c:pt idx="14">
                  <c:v>Ústecký kraj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30.085859</c:v>
                </c:pt>
                <c:pt idx="1">
                  <c:v>32.971532</c:v>
                </c:pt>
                <c:pt idx="2">
                  <c:v>33.156046</c:v>
                </c:pt>
                <c:pt idx="3">
                  <c:v>34.633919</c:v>
                </c:pt>
                <c:pt idx="4">
                  <c:v>43.010133</c:v>
                </c:pt>
                <c:pt idx="5">
                  <c:v>43.86418</c:v>
                </c:pt>
                <c:pt idx="6">
                  <c:v>45.763485</c:v>
                </c:pt>
                <c:pt idx="7">
                  <c:v>47.167216</c:v>
                </c:pt>
                <c:pt idx="8">
                  <c:v>49.544537</c:v>
                </c:pt>
                <c:pt idx="9">
                  <c:v>49.83809</c:v>
                </c:pt>
                <c:pt idx="10">
                  <c:v>58.61323</c:v>
                </c:pt>
                <c:pt idx="11">
                  <c:v>65.415869</c:v>
                </c:pt>
                <c:pt idx="12">
                  <c:v>68.068715</c:v>
                </c:pt>
                <c:pt idx="13">
                  <c:v>69.300069</c:v>
                </c:pt>
                <c:pt idx="14">
                  <c:v>79.241688</c:v>
                </c:pt>
              </c:numCache>
            </c:numRef>
          </c:val>
        </c:ser>
        <c:dLbls>
          <c:numFmt sourceLinked="0" formatCode="0.0"/>
          <c:txPr>
            <a:bodyPr/>
            <a:lstStyle/>
            <a:p>
              <a:pPr>
                <a:defRPr sz="1000" b="1"/>
              </a:pPr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/>
        <c:delete val="0"/>
        <c:axPos val="b"/>
        <c:title>
          <c:tx>
            <c:rich>
              <a:bodyPr/>
              <a:lstStyle/>
              <a:p>
                <a:pPr>
                  <a:defRPr sz="1000" b="0"/>
                </a:pPr>
                <a:r>
                  <a:t>počet trombolýz na 100 000 obyvatel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autoTitleDeleted val="1"/>
    <c:plotArea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incorrect DTN</c:v>
                </c:pt>
              </c:strCache>
            </c:strRef>
          </c:tx>
          <c:dPt>
            <c:idx val="0"/>
            <c:spPr>
              <a:solidFill>
                <a:srgbClr val="DC143C"/>
              </a:solidFill>
            </c:spPr>
          </c:dPt>
          <c:dPt>
            <c:idx val="1"/>
            <c:spPr>
              <a:solidFill>
                <a:srgbClr val="DC143C"/>
              </a:solidFill>
            </c:spPr>
          </c:dPt>
          <c:dPt>
            <c:idx val="2"/>
            <c:spPr>
              <a:solidFill>
                <a:srgbClr val="DC143C"/>
              </a:solidFill>
            </c:spPr>
          </c:dPt>
          <c:dPt>
            <c:idx val="3"/>
            <c:spPr>
              <a:solidFill>
                <a:srgbClr val="DC143C"/>
              </a:solidFill>
            </c:spPr>
          </c:dPt>
          <c:dPt>
            <c:idx val="4"/>
            <c:spPr>
              <a:solidFill>
                <a:srgbClr val="DC143C"/>
              </a:solidFill>
            </c:spPr>
          </c:dPt>
          <c:dPt>
            <c:idx val="5"/>
            <c:spPr>
              <a:solidFill>
                <a:srgbClr val="DC143C"/>
              </a:solidFill>
            </c:spPr>
          </c:dPt>
          <c:dPt>
            <c:idx val="6"/>
            <c:spPr>
              <a:solidFill>
                <a:srgbClr val="DC143C"/>
              </a:solidFill>
            </c:spPr>
          </c:dPt>
          <c:dPt>
            <c:idx val="7"/>
            <c:spPr>
              <a:solidFill>
                <a:srgbClr val="DC143C"/>
              </a:solidFill>
            </c:spPr>
          </c:dPt>
          <c:dPt>
            <c:idx val="8"/>
            <c:spPr>
              <a:solidFill>
                <a:srgbClr val="DC143C"/>
              </a:solidFill>
            </c:spPr>
          </c:dPt>
          <c:dPt>
            <c:idx val="9"/>
            <c:spPr>
              <a:solidFill>
                <a:srgbClr val="DC143C"/>
              </a:solidFill>
            </c:spPr>
          </c:dPt>
          <c:dPt>
            <c:idx val="10"/>
            <c:spPr>
              <a:solidFill>
                <a:srgbClr val="DC143C"/>
              </a:solidFill>
            </c:spPr>
          </c:dPt>
          <c:dPt>
            <c:idx val="11"/>
            <c:spPr>
              <a:solidFill>
                <a:srgbClr val="DC143C"/>
              </a:solidFill>
            </c:spPr>
          </c:dPt>
          <c:dPt>
            <c:idx val="12"/>
            <c:spPr>
              <a:solidFill>
                <a:srgbClr val="DC143C"/>
              </a:solidFill>
            </c:spPr>
          </c:dPt>
          <c:dPt>
            <c:idx val="13"/>
            <c:spPr>
              <a:solidFill>
                <a:srgbClr val="DC143C"/>
              </a:solidFill>
            </c:spPr>
          </c:dPt>
          <c:dPt>
            <c:idx val="14"/>
            <c:spPr>
              <a:solidFill>
                <a:srgbClr val="DC143C"/>
              </a:solidFill>
            </c:spPr>
          </c:dPt>
          <c:dPt>
            <c:idx val="15"/>
            <c:spPr>
              <a:solidFill>
                <a:srgbClr val="800000"/>
              </a:solidFill>
            </c:spPr>
          </c:dPt>
          <c:dPt>
            <c:idx val="16"/>
            <c:spPr>
              <a:solidFill>
                <a:srgbClr val="DC143C"/>
              </a:solidFill>
            </c:spPr>
          </c:dPt>
          <c:dPt>
            <c:idx val="17"/>
            <c:spPr>
              <a:solidFill>
                <a:srgbClr val="DC143C"/>
              </a:solidFill>
            </c:spPr>
          </c:dPt>
          <c:dPt>
            <c:idx val="18"/>
            <c:spPr>
              <a:solidFill>
                <a:srgbClr val="DC143C"/>
              </a:solidFill>
            </c:spPr>
          </c:dPt>
          <c:dPt>
            <c:idx val="19"/>
            <c:spPr>
              <a:solidFill>
                <a:srgbClr val="DC143C"/>
              </a:solidFill>
            </c:spPr>
          </c:dPt>
          <c:dPt>
            <c:idx val="20"/>
            <c:spPr>
              <a:solidFill>
                <a:srgbClr val="DC143C"/>
              </a:solidFill>
            </c:spPr>
          </c:dPt>
          <c:dPt>
            <c:idx val="21"/>
            <c:spPr>
              <a:solidFill>
                <a:srgbClr val="DC143C"/>
              </a:solidFill>
            </c:spPr>
          </c:dPt>
          <c:dPt>
            <c:idx val="22"/>
            <c:spPr>
              <a:solidFill>
                <a:srgbClr val="DC143C"/>
              </a:solidFill>
            </c:spPr>
          </c:dPt>
          <c:dPt>
            <c:idx val="23"/>
            <c:spPr>
              <a:solidFill>
                <a:srgbClr val="DC143C"/>
              </a:solidFill>
            </c:spPr>
          </c:dPt>
          <c:dPt>
            <c:idx val="24"/>
            <c:spPr>
              <a:solidFill>
                <a:srgbClr val="DC143C"/>
              </a:solidFill>
            </c:spPr>
          </c:dPt>
          <c:dPt>
            <c:idx val="25"/>
            <c:spPr>
              <a:solidFill>
                <a:srgbClr val="DC143C"/>
              </a:solidFill>
            </c:spPr>
          </c:dPt>
          <c:dPt>
            <c:idx val="26"/>
            <c:spPr>
              <a:solidFill>
                <a:srgbClr val="DC143C"/>
              </a:solidFill>
            </c:spPr>
          </c:dPt>
          <c:dPt>
            <c:idx val="27"/>
            <c:spPr>
              <a:solidFill>
                <a:srgbClr val="DC143C"/>
              </a:solidFill>
            </c:spPr>
          </c:dPt>
          <c:dPt>
            <c:idx val="28"/>
            <c:spPr>
              <a:solidFill>
                <a:srgbClr val="DC143C"/>
              </a:solidFill>
            </c:spPr>
          </c:dPt>
          <c:dPt>
            <c:idx val="29"/>
            <c:spPr>
              <a:solidFill>
                <a:srgbClr val="DC143C"/>
              </a:solidFill>
            </c:spPr>
          </c:dPt>
          <c:dPt>
            <c:idx val="30"/>
            <c:spPr>
              <a:solidFill>
                <a:srgbClr val="DC143C"/>
              </a:solidFill>
            </c:spPr>
          </c:dPt>
          <c:dPt>
            <c:idx val="31"/>
            <c:spPr>
              <a:solidFill>
                <a:srgbClr val="DC143C"/>
              </a:solidFill>
            </c:spPr>
          </c:dPt>
          <c:dPt>
            <c:idx val="32"/>
            <c:spPr>
              <a:solidFill>
                <a:srgbClr val="DC143C"/>
              </a:solidFill>
            </c:spPr>
          </c:dPt>
          <c:dPt>
            <c:idx val="33"/>
            <c:spPr>
              <a:solidFill>
                <a:srgbClr val="DC143C"/>
              </a:solidFill>
            </c:spPr>
          </c:dPt>
          <c:dPt>
            <c:idx val="34"/>
            <c:spPr>
              <a:solidFill>
                <a:srgbClr val="DC143C"/>
              </a:solidFill>
            </c:spPr>
          </c:dPt>
          <c:dPt>
            <c:idx val="35"/>
            <c:spPr>
              <a:solidFill>
                <a:srgbClr val="DC143C"/>
              </a:solidFill>
            </c:spPr>
          </c:dPt>
          <c:dPt>
            <c:idx val="36"/>
            <c:spPr>
              <a:solidFill>
                <a:srgbClr val="DC143C"/>
              </a:solidFill>
            </c:spPr>
          </c:dPt>
          <c:dPt>
            <c:idx val="37"/>
            <c:spPr>
              <a:solidFill>
                <a:srgbClr val="DC143C"/>
              </a:solidFill>
            </c:spPr>
          </c:dPt>
          <c:dPt>
            <c:idx val="38"/>
            <c:spPr>
              <a:solidFill>
                <a:srgbClr val="DC143C"/>
              </a:solidFill>
            </c:spPr>
          </c:dPt>
          <c:dPt>
            <c:idx val="39"/>
            <c:spPr>
              <a:solidFill>
                <a:srgbClr val="DC143C"/>
              </a:solidFill>
            </c:spPr>
          </c:dPt>
          <c:dPt>
            <c:idx val="40"/>
            <c:spPr>
              <a:solidFill>
                <a:srgbClr val="DC143C"/>
              </a:solidFill>
            </c:spPr>
          </c:dPt>
          <c:dPt>
            <c:idx val="41"/>
            <c:spPr>
              <a:solidFill>
                <a:srgbClr val="DC143C"/>
              </a:solidFill>
            </c:spPr>
          </c:dPt>
          <c:dPt>
            <c:idx val="42"/>
            <c:spPr>
              <a:solidFill>
                <a:srgbClr val="DC143C"/>
              </a:solidFill>
            </c:spPr>
          </c:dPt>
          <c:dPt>
            <c:idx val="43"/>
            <c:spPr>
              <a:solidFill>
                <a:srgbClr val="DC143C"/>
              </a:solidFill>
            </c:spPr>
          </c:dPt>
          <c:dPt>
            <c:idx val="44"/>
            <c:spPr>
              <a:solidFill>
                <a:srgbClr val="DC143C"/>
              </a:solidFill>
            </c:spPr>
          </c:dPt>
          <c:dPt>
            <c:idx val="45"/>
            <c:spPr>
              <a:solidFill>
                <a:srgbClr val="DC143C"/>
              </a:solidFill>
            </c:spPr>
          </c:dPt>
          <c:dPt>
            <c:idx val="46"/>
            <c:spPr>
              <a:solidFill>
                <a:srgbClr val="DC143C"/>
              </a:solidFill>
            </c:spPr>
          </c:dPt>
          <c:dPt>
            <c:idx val="47"/>
            <c:spPr>
              <a:solidFill>
                <a:srgbClr val="DC143C"/>
              </a:solidFill>
            </c:spPr>
          </c:dPt>
          <c:dPt>
            <c:idx val="48"/>
            <c:spPr>
              <a:solidFill>
                <a:srgbClr val="DC143C"/>
              </a:solidFill>
            </c:spPr>
          </c:dPt>
          <c:cat>
            <c:strRef>
              <c:f>Sheet1!$A$2:$A$50</c:f>
              <c:strCache>
                <c:ptCount val="49"/>
                <c:pt idx="0">
                  <c:v>Plzeň</c:v>
                </c:pt>
                <c:pt idx="1">
                  <c:v>Náchod</c:v>
                </c:pt>
                <c:pt idx="2">
                  <c:v>Blansko</c:v>
                </c:pt>
                <c:pt idx="3">
                  <c:v>Ostrava - Vítkovice</c:v>
                </c:pt>
                <c:pt idx="4">
                  <c:v>Písek</c:v>
                </c:pt>
                <c:pt idx="5">
                  <c:v>Krnov</c:v>
                </c:pt>
                <c:pt idx="6">
                  <c:v>Kladno</c:v>
                </c:pt>
                <c:pt idx="7">
                  <c:v>Karviná</c:v>
                </c:pt>
                <c:pt idx="8">
                  <c:v>Děčín</c:v>
                </c:pt>
                <c:pt idx="9">
                  <c:v>Chomutov</c:v>
                </c:pt>
                <c:pt idx="10">
                  <c:v>Hradec Králové</c:v>
                </c:pt>
                <c:pt idx="11">
                  <c:v>Ostrava - Městská nemocnice</c:v>
                </c:pt>
                <c:pt idx="12">
                  <c:v>Pardubice</c:v>
                </c:pt>
                <c:pt idx="13">
                  <c:v>Praha - VFN</c:v>
                </c:pt>
                <c:pt idx="14">
                  <c:v>Litomyšl</c:v>
                </c:pt>
                <c:pt idx="15">
                  <c:v>Czech Republic</c:v>
                </c:pt>
                <c:pt idx="16">
                  <c:v>Litoměřice</c:v>
                </c:pt>
                <c:pt idx="17">
                  <c:v>Třinec</c:v>
                </c:pt>
                <c:pt idx="18">
                  <c:v>Olomouc</c:v>
                </c:pt>
                <c:pt idx="19">
                  <c:v>Břeclav</c:v>
                </c:pt>
                <c:pt idx="20">
                  <c:v>Jihlava</c:v>
                </c:pt>
                <c:pt idx="21">
                  <c:v>Mladá Boleslav</c:v>
                </c:pt>
                <c:pt idx="22">
                  <c:v>Liberec</c:v>
                </c:pt>
                <c:pt idx="23">
                  <c:v>Karlovy Vary</c:v>
                </c:pt>
                <c:pt idx="24">
                  <c:v>Praha - FN Královské Vinohrady</c:v>
                </c:pt>
                <c:pt idx="25">
                  <c:v>České Budějovice</c:v>
                </c:pt>
                <c:pt idx="26">
                  <c:v>Ostrava - FN Ostrava</c:v>
                </c:pt>
                <c:pt idx="27">
                  <c:v>Teplice</c:v>
                </c:pt>
                <c:pt idx="28">
                  <c:v>Brno - FN Brno</c:v>
                </c:pt>
                <c:pt idx="29">
                  <c:v>Praha - FN Motol</c:v>
                </c:pt>
                <c:pt idx="30">
                  <c:v>Trutnov</c:v>
                </c:pt>
                <c:pt idx="31">
                  <c:v>Kolín</c:v>
                </c:pt>
                <c:pt idx="32">
                  <c:v>Sokolov</c:v>
                </c:pt>
                <c:pt idx="33">
                  <c:v>Příbram</c:v>
                </c:pt>
                <c:pt idx="34">
                  <c:v>Benešov</c:v>
                </c:pt>
                <c:pt idx="35">
                  <c:v>Most</c:v>
                </c:pt>
                <c:pt idx="36">
                  <c:v>Praha - ÚVN</c:v>
                </c:pt>
                <c:pt idx="37">
                  <c:v>Praha - Nemocnice Na Homolce</c:v>
                </c:pt>
                <c:pt idx="38">
                  <c:v>Ústí nad Labem</c:v>
                </c:pt>
                <c:pt idx="39">
                  <c:v>Česká Lípa</c:v>
                </c:pt>
                <c:pt idx="40">
                  <c:v>Praha - Thomayerova nemocnice</c:v>
                </c:pt>
                <c:pt idx="41">
                  <c:v>Jindřichův Hradec</c:v>
                </c:pt>
                <c:pt idx="42">
                  <c:v>Nové Město na Moravě</c:v>
                </c:pt>
                <c:pt idx="43">
                  <c:v>Znojmo</c:v>
                </c:pt>
                <c:pt idx="44">
                  <c:v>Zlín</c:v>
                </c:pt>
                <c:pt idx="45">
                  <c:v>Prostějov</c:v>
                </c:pt>
                <c:pt idx="46">
                  <c:v>Uherské Hradiště</c:v>
                </c:pt>
                <c:pt idx="47">
                  <c:v>Vyškov</c:v>
                </c:pt>
                <c:pt idx="48">
                  <c:v>Brno - FN u sv. Anny</c:v>
                </c:pt>
              </c:strCache>
            </c:strRef>
          </c:cat>
          <c:val>
            <c:numRef>
              <c:f>Sheet1!$B$2:$B$50</c:f>
              <c:numCache>
                <c:formatCode>General</c:formatCode>
                <c:ptCount val="49"/>
                <c:pt idx="0">
                  <c:v>11.026616</c:v>
                </c:pt>
                <c:pt idx="1">
                  <c:v>4.0</c:v>
                </c:pt>
                <c:pt idx="2">
                  <c:v>3.896104</c:v>
                </c:pt>
                <c:pt idx="3">
                  <c:v>3.797468</c:v>
                </c:pt>
                <c:pt idx="4">
                  <c:v>3.488372</c:v>
                </c:pt>
                <c:pt idx="5">
                  <c:v>3.076923</c:v>
                </c:pt>
                <c:pt idx="6">
                  <c:v>2.898551</c:v>
                </c:pt>
                <c:pt idx="7">
                  <c:v>2.298851</c:v>
                </c:pt>
                <c:pt idx="8">
                  <c:v>2.222222</c:v>
                </c:pt>
                <c:pt idx="9">
                  <c:v>2.189781</c:v>
                </c:pt>
                <c:pt idx="10">
                  <c:v>1.863354</c:v>
                </c:pt>
                <c:pt idx="11">
                  <c:v>1.818182</c:v>
                </c:pt>
                <c:pt idx="12">
                  <c:v>1.801802</c:v>
                </c:pt>
                <c:pt idx="13">
                  <c:v>1.639344</c:v>
                </c:pt>
                <c:pt idx="14">
                  <c:v>1.612903</c:v>
                </c:pt>
                <c:pt idx="15">
                  <c:v>1.53417</c:v>
                </c:pt>
                <c:pt idx="16">
                  <c:v>1.492537</c:v>
                </c:pt>
                <c:pt idx="17">
                  <c:v>1.470588</c:v>
                </c:pt>
                <c:pt idx="18">
                  <c:v>1.169591</c:v>
                </c:pt>
                <c:pt idx="19">
                  <c:v>1.136364</c:v>
                </c:pt>
                <c:pt idx="20">
                  <c:v>1.123596</c:v>
                </c:pt>
                <c:pt idx="21">
                  <c:v>1.041667</c:v>
                </c:pt>
                <c:pt idx="22">
                  <c:v>0.892857</c:v>
                </c:pt>
                <c:pt idx="23">
                  <c:v>0.854701</c:v>
                </c:pt>
                <c:pt idx="24">
                  <c:v>0.833333</c:v>
                </c:pt>
                <c:pt idx="25">
                  <c:v>0.757576</c:v>
                </c:pt>
                <c:pt idx="26">
                  <c:v>0.662252</c:v>
                </c:pt>
                <c:pt idx="27">
                  <c:v>0.645161</c:v>
                </c:pt>
                <c:pt idx="28">
                  <c:v>0.606061</c:v>
                </c:pt>
                <c:pt idx="29">
                  <c:v>0.578035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</c:numCache>
            </c:numRef>
          </c:val>
        </c:ser>
        <c:dLbls>
          <c:numFmt sourceLinked="0" formatCode="0.0"/>
          <c:txPr>
            <a:bodyPr/>
            <a:lstStyle/>
            <a:p>
              <a:pPr>
                <a:defRPr sz="500" b="1"/>
              </a:pPr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500"/>
            </a:pPr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>
          <c:max val="100.0"/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 sz="1000" b="0"/>
                </a:pPr>
                <a:r>
                  <a:t>procento [%]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068027336"/>
        <c:crosses val="autoZero"/>
        <c:majorUnit val="10.0"/>
      </c:valAx>
    </c:plotArea>
    <c:dispBlanksAs val="gap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autoTitleDeleted val="1"/>
    <c:plotArea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Median DTG</c:v>
                </c:pt>
              </c:strCache>
            </c:strRef>
          </c:tx>
          <c:dPt>
            <c:idx val="0"/>
            <c:spPr>
              <a:solidFill>
                <a:srgbClr val="1F78B4"/>
              </a:solidFill>
            </c:spPr>
          </c:dPt>
          <c:dPt>
            <c:idx val="1"/>
            <c:spPr>
              <a:solidFill>
                <a:srgbClr val="1F78B4"/>
              </a:solidFill>
            </c:spPr>
          </c:dPt>
          <c:dPt>
            <c:idx val="2"/>
            <c:spPr>
              <a:solidFill>
                <a:srgbClr val="1F78B4"/>
              </a:solidFill>
            </c:spPr>
          </c:dPt>
          <c:dPt>
            <c:idx val="3"/>
            <c:spPr>
              <a:solidFill>
                <a:srgbClr val="1F78B4"/>
              </a:solidFill>
            </c:spPr>
          </c:dPt>
          <c:dPt>
            <c:idx val="4"/>
            <c:spPr>
              <a:solidFill>
                <a:srgbClr val="1F78B4"/>
              </a:solidFill>
            </c:spPr>
          </c:dPt>
          <c:dPt>
            <c:idx val="5"/>
            <c:spPr>
              <a:solidFill>
                <a:srgbClr val="1F78B4"/>
              </a:solidFill>
            </c:spPr>
          </c:dPt>
          <c:dPt>
            <c:idx val="6"/>
            <c:spPr>
              <a:solidFill>
                <a:srgbClr val="1F78B4"/>
              </a:solidFill>
            </c:spPr>
          </c:dPt>
          <c:dPt>
            <c:idx val="7"/>
            <c:spPr>
              <a:solidFill>
                <a:srgbClr val="1F78B4"/>
              </a:solidFill>
            </c:spPr>
          </c:dPt>
          <c:dPt>
            <c:idx val="8"/>
            <c:spPr>
              <a:solidFill>
                <a:srgbClr val="1F78B4"/>
              </a:solidFill>
            </c:spPr>
          </c:dPt>
          <c:dPt>
            <c:idx val="9"/>
            <c:spPr>
              <a:solidFill>
                <a:srgbClr val="1F78B4"/>
              </a:solidFill>
            </c:spPr>
          </c:dPt>
          <c:dPt>
            <c:idx val="10"/>
            <c:spPr>
              <a:solidFill>
                <a:srgbClr val="1F78B4"/>
              </a:solidFill>
            </c:spPr>
          </c:dPt>
          <c:dPt>
            <c:idx val="11"/>
            <c:spPr>
              <a:solidFill>
                <a:srgbClr val="E31A1C"/>
              </a:solidFill>
            </c:spPr>
          </c:dPt>
          <c:dPt>
            <c:idx val="12"/>
            <c:spPr>
              <a:solidFill>
                <a:srgbClr val="1F78B4"/>
              </a:solidFill>
            </c:spPr>
          </c:dPt>
          <c:dPt>
            <c:idx val="13"/>
            <c:spPr>
              <a:solidFill>
                <a:srgbClr val="1F78B4"/>
              </a:solidFill>
            </c:spPr>
          </c:dPt>
          <c:dPt>
            <c:idx val="14"/>
            <c:spPr>
              <a:solidFill>
                <a:srgbClr val="1F78B4"/>
              </a:solidFill>
            </c:spPr>
          </c:dPt>
          <c:dPt>
            <c:idx val="15"/>
            <c:spPr>
              <a:solidFill>
                <a:srgbClr val="1F78B4"/>
              </a:solidFill>
            </c:spPr>
          </c:dPt>
          <c:cat>
            <c:strRef>
              <c:f>Sheet1!$A$2:$A$17</c:f>
              <c:strCache>
                <c:ptCount val="16"/>
                <c:pt idx="0">
                  <c:v>Plzeň</c:v>
                </c:pt>
                <c:pt idx="1">
                  <c:v>Praha - VFN</c:v>
                </c:pt>
                <c:pt idx="2">
                  <c:v>Praha - FN Královské Vinohrady</c:v>
                </c:pt>
                <c:pt idx="3">
                  <c:v>Ostrava - FN Ostrava</c:v>
                </c:pt>
                <c:pt idx="4">
                  <c:v>Ostrava - Vítkovice</c:v>
                </c:pt>
                <c:pt idx="5">
                  <c:v>Liberec</c:v>
                </c:pt>
                <c:pt idx="6">
                  <c:v>Olomouc</c:v>
                </c:pt>
                <c:pt idx="7">
                  <c:v>Hradec Králové</c:v>
                </c:pt>
                <c:pt idx="8">
                  <c:v>České Budějovice</c:v>
                </c:pt>
                <c:pt idx="9">
                  <c:v>Praha - FN Motol</c:v>
                </c:pt>
                <c:pt idx="10">
                  <c:v>Praha - ÚVN</c:v>
                </c:pt>
                <c:pt idx="11">
                  <c:v>Czech Republic</c:v>
                </c:pt>
                <c:pt idx="12">
                  <c:v>Praha - Nemocnice Na Homolce</c:v>
                </c:pt>
                <c:pt idx="13">
                  <c:v>Brno - FN Brno</c:v>
                </c:pt>
                <c:pt idx="14">
                  <c:v>Ústí nad Labem</c:v>
                </c:pt>
                <c:pt idx="15">
                  <c:v>Brno - FN u sv. Anny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96.0</c:v>
                </c:pt>
                <c:pt idx="1">
                  <c:v>83.0</c:v>
                </c:pt>
                <c:pt idx="2">
                  <c:v>65.0</c:v>
                </c:pt>
                <c:pt idx="3">
                  <c:v>65.0</c:v>
                </c:pt>
                <c:pt idx="4">
                  <c:v>64.0</c:v>
                </c:pt>
                <c:pt idx="5">
                  <c:v>64.0</c:v>
                </c:pt>
                <c:pt idx="6">
                  <c:v>60.0</c:v>
                </c:pt>
                <c:pt idx="7">
                  <c:v>59.5</c:v>
                </c:pt>
                <c:pt idx="8">
                  <c:v>58.0</c:v>
                </c:pt>
                <c:pt idx="9">
                  <c:v>55.5</c:v>
                </c:pt>
                <c:pt idx="10">
                  <c:v>55.0</c:v>
                </c:pt>
                <c:pt idx="11">
                  <c:v>55.0</c:v>
                </c:pt>
                <c:pt idx="12">
                  <c:v>47.5</c:v>
                </c:pt>
                <c:pt idx="13">
                  <c:v>30.0</c:v>
                </c:pt>
                <c:pt idx="14">
                  <c:v>29.0</c:v>
                </c:pt>
                <c:pt idx="15">
                  <c:v>25.0</c:v>
                </c:pt>
              </c:numCache>
            </c:numRef>
          </c:val>
        </c:ser>
        <c:dLbls>
          <c:numFmt sourceLinked="0" formatCode="0.0"/>
          <c:txPr>
            <a:bodyPr/>
            <a:lstStyle/>
            <a:p>
              <a:pPr>
                <a:defRPr sz="1000" b="1"/>
              </a:pPr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/>
        <c:delete val="0"/>
        <c:axPos val="b"/>
        <c:title>
          <c:tx>
            <c:rich>
              <a:bodyPr/>
              <a:lstStyle/>
              <a:p>
                <a:pPr>
                  <a:defRPr sz="1000" b="0"/>
                </a:pPr>
                <a:r>
                  <a:t>čas [minuty]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autoTitleDeleted val="1"/>
    <c:plotArea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Median DTG - first hospital</c:v>
                </c:pt>
              </c:strCache>
            </c:strRef>
          </c:tx>
          <c:dPt>
            <c:idx val="0"/>
            <c:spPr>
              <a:solidFill>
                <a:srgbClr val="1F78B4"/>
              </a:solidFill>
            </c:spPr>
          </c:dPt>
          <c:dPt>
            <c:idx val="1"/>
            <c:spPr>
              <a:solidFill>
                <a:srgbClr val="1F78B4"/>
              </a:solidFill>
            </c:spPr>
          </c:dPt>
          <c:dPt>
            <c:idx val="2"/>
            <c:spPr>
              <a:solidFill>
                <a:srgbClr val="1F78B4"/>
              </a:solidFill>
            </c:spPr>
          </c:dPt>
          <c:dPt>
            <c:idx val="3"/>
            <c:spPr>
              <a:solidFill>
                <a:srgbClr val="1F78B4"/>
              </a:solidFill>
            </c:spPr>
          </c:dPt>
          <c:dPt>
            <c:idx val="4"/>
            <c:spPr>
              <a:solidFill>
                <a:srgbClr val="1F78B4"/>
              </a:solidFill>
            </c:spPr>
          </c:dPt>
          <c:dPt>
            <c:idx val="5"/>
            <c:spPr>
              <a:solidFill>
                <a:srgbClr val="1F78B4"/>
              </a:solidFill>
            </c:spPr>
          </c:dPt>
          <c:dPt>
            <c:idx val="6"/>
            <c:spPr>
              <a:solidFill>
                <a:srgbClr val="1F78B4"/>
              </a:solidFill>
            </c:spPr>
          </c:dPt>
          <c:dPt>
            <c:idx val="7"/>
            <c:spPr>
              <a:solidFill>
                <a:srgbClr val="E31A1C"/>
              </a:solidFill>
            </c:spPr>
          </c:dPt>
          <c:dPt>
            <c:idx val="8"/>
            <c:spPr>
              <a:solidFill>
                <a:srgbClr val="1F78B4"/>
              </a:solidFill>
            </c:spPr>
          </c:dPt>
          <c:dPt>
            <c:idx val="9"/>
            <c:spPr>
              <a:solidFill>
                <a:srgbClr val="1F78B4"/>
              </a:solidFill>
            </c:spPr>
          </c:dPt>
          <c:dPt>
            <c:idx val="10"/>
            <c:spPr>
              <a:solidFill>
                <a:srgbClr val="1F78B4"/>
              </a:solidFill>
            </c:spPr>
          </c:dPt>
          <c:dPt>
            <c:idx val="11"/>
            <c:spPr>
              <a:solidFill>
                <a:srgbClr val="1F78B4"/>
              </a:solidFill>
            </c:spPr>
          </c:dPt>
          <c:dPt>
            <c:idx val="12"/>
            <c:spPr>
              <a:solidFill>
                <a:srgbClr val="1F78B4"/>
              </a:solidFill>
            </c:spPr>
          </c:dPt>
          <c:dPt>
            <c:idx val="13"/>
            <c:spPr>
              <a:solidFill>
                <a:srgbClr val="1F78B4"/>
              </a:solidFill>
            </c:spPr>
          </c:dPt>
          <c:dPt>
            <c:idx val="14"/>
            <c:spPr>
              <a:solidFill>
                <a:srgbClr val="1F78B4"/>
              </a:solidFill>
            </c:spPr>
          </c:dPt>
          <c:dPt>
            <c:idx val="15"/>
            <c:spPr>
              <a:solidFill>
                <a:srgbClr val="1F78B4"/>
              </a:solidFill>
            </c:spPr>
          </c:dPt>
          <c:cat>
            <c:strRef>
              <c:f>Sheet1!$A$2:$A$17</c:f>
              <c:strCache>
                <c:ptCount val="16"/>
                <c:pt idx="0">
                  <c:v>Plzeň</c:v>
                </c:pt>
                <c:pt idx="1">
                  <c:v>Praha - VFN</c:v>
                </c:pt>
                <c:pt idx="2">
                  <c:v>Praha - ÚVN</c:v>
                </c:pt>
                <c:pt idx="3">
                  <c:v>Praha - FN Motol</c:v>
                </c:pt>
                <c:pt idx="4">
                  <c:v>Hradec Králové</c:v>
                </c:pt>
                <c:pt idx="5">
                  <c:v>Brno - FN u sv. Anny</c:v>
                </c:pt>
                <c:pt idx="6">
                  <c:v>Liberec</c:v>
                </c:pt>
                <c:pt idx="7">
                  <c:v>Czech Republic</c:v>
                </c:pt>
                <c:pt idx="8">
                  <c:v>Ostrava - Vítkovice</c:v>
                </c:pt>
                <c:pt idx="9">
                  <c:v>Ostrava - FN Ostrava</c:v>
                </c:pt>
                <c:pt idx="10">
                  <c:v>Olomouc</c:v>
                </c:pt>
                <c:pt idx="11">
                  <c:v>Praha - FN Královské Vinohrady</c:v>
                </c:pt>
                <c:pt idx="12">
                  <c:v>České Budějovice</c:v>
                </c:pt>
                <c:pt idx="13">
                  <c:v>Praha - Nemocnice Na Homolce</c:v>
                </c:pt>
                <c:pt idx="14">
                  <c:v>Ústí nad Labem</c:v>
                </c:pt>
                <c:pt idx="15">
                  <c:v>Brno - FN Brno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92.0</c:v>
                </c:pt>
                <c:pt idx="1">
                  <c:v>83.0</c:v>
                </c:pt>
                <c:pt idx="2">
                  <c:v>83.0</c:v>
                </c:pt>
                <c:pt idx="3">
                  <c:v>80.0</c:v>
                </c:pt>
                <c:pt idx="4">
                  <c:v>76.0</c:v>
                </c:pt>
                <c:pt idx="5">
                  <c:v>70.0</c:v>
                </c:pt>
                <c:pt idx="6">
                  <c:v>70.0</c:v>
                </c:pt>
                <c:pt idx="7">
                  <c:v>69.0</c:v>
                </c:pt>
                <c:pt idx="8">
                  <c:v>68.5</c:v>
                </c:pt>
                <c:pt idx="9">
                  <c:v>68.0</c:v>
                </c:pt>
                <c:pt idx="10">
                  <c:v>67.0</c:v>
                </c:pt>
                <c:pt idx="11">
                  <c:v>65.0</c:v>
                </c:pt>
                <c:pt idx="12">
                  <c:v>63.0</c:v>
                </c:pt>
                <c:pt idx="13">
                  <c:v>60.0</c:v>
                </c:pt>
                <c:pt idx="14">
                  <c:v>52.0</c:v>
                </c:pt>
                <c:pt idx="15">
                  <c:v>35.0</c:v>
                </c:pt>
              </c:numCache>
            </c:numRef>
          </c:val>
        </c:ser>
        <c:dLbls>
          <c:numFmt sourceLinked="0" formatCode="0.0"/>
          <c:txPr>
            <a:bodyPr/>
            <a:lstStyle/>
            <a:p>
              <a:pPr>
                <a:defRPr sz="1000" b="1"/>
              </a:pPr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/>
        <c:delete val="0"/>
        <c:axPos val="b"/>
        <c:title>
          <c:tx>
            <c:rich>
              <a:bodyPr/>
              <a:lstStyle/>
              <a:p>
                <a:pPr>
                  <a:defRPr sz="1000" b="0"/>
                </a:pPr>
                <a:r>
                  <a:t>čas [minuty]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autoTitleDeleted val="1"/>
    <c:plotArea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Median DTG - second hospital</c:v>
                </c:pt>
              </c:strCache>
            </c:strRef>
          </c:tx>
          <c:dPt>
            <c:idx val="0"/>
            <c:spPr>
              <a:solidFill>
                <a:srgbClr val="1F78B4"/>
              </a:solidFill>
            </c:spPr>
          </c:dPt>
          <c:dPt>
            <c:idx val="1"/>
            <c:spPr>
              <a:solidFill>
                <a:srgbClr val="1F78B4"/>
              </a:solidFill>
            </c:spPr>
          </c:dPt>
          <c:dPt>
            <c:idx val="2"/>
            <c:spPr>
              <a:solidFill>
                <a:srgbClr val="1F78B4"/>
              </a:solidFill>
            </c:spPr>
          </c:dPt>
          <c:dPt>
            <c:idx val="3"/>
            <c:spPr>
              <a:solidFill>
                <a:srgbClr val="1F78B4"/>
              </a:solidFill>
            </c:spPr>
          </c:dPt>
          <c:dPt>
            <c:idx val="4"/>
            <c:spPr>
              <a:solidFill>
                <a:srgbClr val="1F78B4"/>
              </a:solidFill>
            </c:spPr>
          </c:dPt>
          <c:dPt>
            <c:idx val="5"/>
            <c:spPr>
              <a:solidFill>
                <a:srgbClr val="1F78B4"/>
              </a:solidFill>
            </c:spPr>
          </c:dPt>
          <c:dPt>
            <c:idx val="6"/>
            <c:spPr>
              <a:solidFill>
                <a:srgbClr val="1F78B4"/>
              </a:solidFill>
            </c:spPr>
          </c:dPt>
          <c:dPt>
            <c:idx val="7"/>
            <c:spPr>
              <a:solidFill>
                <a:srgbClr val="1F78B4"/>
              </a:solidFill>
            </c:spPr>
          </c:dPt>
          <c:dPt>
            <c:idx val="8"/>
            <c:spPr>
              <a:solidFill>
                <a:srgbClr val="E31A1C"/>
              </a:solidFill>
            </c:spPr>
          </c:dPt>
          <c:dPt>
            <c:idx val="9"/>
            <c:spPr>
              <a:solidFill>
                <a:srgbClr val="1F78B4"/>
              </a:solidFill>
            </c:spPr>
          </c:dPt>
          <c:dPt>
            <c:idx val="10"/>
            <c:spPr>
              <a:solidFill>
                <a:srgbClr val="1F78B4"/>
              </a:solidFill>
            </c:spPr>
          </c:dPt>
          <c:dPt>
            <c:idx val="11"/>
            <c:spPr>
              <a:solidFill>
                <a:srgbClr val="1F78B4"/>
              </a:solidFill>
            </c:spPr>
          </c:dPt>
          <c:dPt>
            <c:idx val="12"/>
            <c:spPr>
              <a:solidFill>
                <a:srgbClr val="1F78B4"/>
              </a:solidFill>
            </c:spPr>
          </c:dPt>
          <c:dPt>
            <c:idx val="13"/>
            <c:spPr>
              <a:solidFill>
                <a:srgbClr val="1F78B4"/>
              </a:solidFill>
            </c:spPr>
          </c:dPt>
          <c:dPt>
            <c:idx val="14"/>
            <c:spPr>
              <a:solidFill>
                <a:srgbClr val="1F78B4"/>
              </a:solidFill>
            </c:spPr>
          </c:dPt>
          <c:dPt>
            <c:idx val="15"/>
            <c:spPr>
              <a:solidFill>
                <a:srgbClr val="1F78B4"/>
              </a:solidFill>
            </c:spPr>
          </c:dPt>
          <c:cat>
            <c:strRef>
              <c:f>Sheet1!$A$2:$A$17</c:f>
              <c:strCache>
                <c:ptCount val="16"/>
                <c:pt idx="0">
                  <c:v>Plzeň</c:v>
                </c:pt>
                <c:pt idx="1">
                  <c:v>Praha - VFN</c:v>
                </c:pt>
                <c:pt idx="2">
                  <c:v>Ostrava - Vítkovice</c:v>
                </c:pt>
                <c:pt idx="3">
                  <c:v>Praha - ÚVN</c:v>
                </c:pt>
                <c:pt idx="4">
                  <c:v>České Budějovice</c:v>
                </c:pt>
                <c:pt idx="5">
                  <c:v>Hradec Králové</c:v>
                </c:pt>
                <c:pt idx="6">
                  <c:v>Ústí nad Labem</c:v>
                </c:pt>
                <c:pt idx="7">
                  <c:v>Praha - FN Královské Vinohrady</c:v>
                </c:pt>
                <c:pt idx="8">
                  <c:v>Czech Republic</c:v>
                </c:pt>
                <c:pt idx="9">
                  <c:v>Liberec</c:v>
                </c:pt>
                <c:pt idx="10">
                  <c:v>Praha - Nemocnice Na Homolce</c:v>
                </c:pt>
                <c:pt idx="11">
                  <c:v>Brno - FN Brno</c:v>
                </c:pt>
                <c:pt idx="12">
                  <c:v>Brno - FN u sv. Anny</c:v>
                </c:pt>
                <c:pt idx="13">
                  <c:v>Praha - FN Motol</c:v>
                </c:pt>
                <c:pt idx="14">
                  <c:v>Ostrava - FN Ostrava</c:v>
                </c:pt>
                <c:pt idx="15">
                  <c:v>Olomouc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160.0</c:v>
                </c:pt>
                <c:pt idx="1">
                  <c:v>141.0</c:v>
                </c:pt>
                <c:pt idx="2">
                  <c:v>37.5</c:v>
                </c:pt>
                <c:pt idx="3">
                  <c:v>28.5</c:v>
                </c:pt>
                <c:pt idx="4">
                  <c:v>27.0</c:v>
                </c:pt>
                <c:pt idx="5">
                  <c:v>26.0</c:v>
                </c:pt>
                <c:pt idx="6">
                  <c:v>25.0</c:v>
                </c:pt>
                <c:pt idx="7">
                  <c:v>22.0</c:v>
                </c:pt>
                <c:pt idx="8">
                  <c:v>21.0</c:v>
                </c:pt>
                <c:pt idx="9">
                  <c:v>20.0</c:v>
                </c:pt>
                <c:pt idx="10">
                  <c:v>17.5</c:v>
                </c:pt>
                <c:pt idx="11">
                  <c:v>16.5</c:v>
                </c:pt>
                <c:pt idx="12">
                  <c:v>13.0</c:v>
                </c:pt>
                <c:pt idx="13">
                  <c:v>10.0</c:v>
                </c:pt>
                <c:pt idx="14">
                  <c:v>10.0</c:v>
                </c:pt>
                <c:pt idx="15">
                  <c:v>9.5</c:v>
                </c:pt>
              </c:numCache>
            </c:numRef>
          </c:val>
        </c:ser>
        <c:dLbls>
          <c:numFmt sourceLinked="0" formatCode="0.0"/>
          <c:txPr>
            <a:bodyPr/>
            <a:lstStyle/>
            <a:p>
              <a:pPr>
                <a:defRPr sz="1000" b="1"/>
              </a:pPr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/>
        <c:delete val="0"/>
        <c:axPos val="b"/>
        <c:title>
          <c:tx>
            <c:rich>
              <a:bodyPr/>
              <a:lstStyle/>
              <a:p>
                <a:pPr>
                  <a:defRPr sz="1000" b="0"/>
                </a:pPr>
                <a:r>
                  <a:t>čas [minuty]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93A82036-46A3-45C7-AA97-C5A29EC1D0D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86584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41C70D-4886-4F17-9AAB-1285900DE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" y="2985048"/>
            <a:ext cx="9144000" cy="1006475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75DB4C-91EC-475F-BD91-20F27BDF4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" y="4610186"/>
            <a:ext cx="7744691" cy="703955"/>
          </a:xfrm>
        </p:spPr>
        <p:txBody>
          <a:bodyPr>
            <a:normAutofit/>
          </a:bodyPr>
          <a:lstStyle>
            <a:lvl1pPr marL="0" indent="0" algn="l">
              <a:buNone/>
              <a:defRPr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8A12F-8840-4DA1-9136-80F00F4CB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42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D2F15-0CA0-4753-8634-2F1CEF064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DCFB98-2040-4447-A902-E5B8A2A50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2E53F-832B-458B-B115-B3203119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A48AEF-6689-4C25-BE8D-F7683FBFE422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E2903-E5D1-4572-8584-09CC85B2E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7F0D0-C166-447A-A19F-C5FC8553B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354AA5-9D89-4DA2-9893-6A49BC95E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44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947FBA-E542-48EA-AE9B-EDA533D492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1DCADB-E1EA-4BC3-90C7-779B37F65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24DCC-A1B5-47D2-A825-45996EFFA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A48AEF-6689-4C25-BE8D-F7683FBFE422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1F38D-9878-4E42-95EF-AEA4F6AEB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C51FD-414F-4D1C-876D-75B419D01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354AA5-9D89-4DA2-9893-6A49BC95E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85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F9956-1ACE-4A5B-AD34-DA08443DD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845084-1E11-400D-B2CB-36E1CB0849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1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76CEA-4D77-4423-923B-316A58F66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9397181" cy="596900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89944-5491-4798-A3EF-2B9385B7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926782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C09A2-4BB9-495F-884F-62B6E852F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2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DD029-564D-405A-B261-6C6C8C61A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A8843-3F07-4E5E-A2C2-72AD147C0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130A4-6DB5-4F5B-A166-257187C60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A48AEF-6689-4C25-BE8D-F7683FBFE422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1B6EE-6862-41FE-89A6-26B804BE9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DBC7F-0517-4C8D-91CA-D89EF1EC2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354AA5-9D89-4DA2-9893-6A49BC95E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24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24728-21CF-44E8-B137-3AFC3C567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50751-F3CC-4E9A-A182-1913112B99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BC26E7-57ED-4D60-9852-D8144DF7E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D68219-A779-432B-979A-60848BB884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A48AEF-6689-4C25-BE8D-F7683FBFE422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6F6FD-9D8B-4377-8656-8708BDB2C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A8C1ED-B7A0-4AB8-B182-9FCE21DF5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354AA5-9D89-4DA2-9893-6A49BC95E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24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D19E4-BCF3-4C53-B3F9-9E1D44FAF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9436510" cy="823912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24D43F-663F-47B4-B70A-F4793B7FE1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2233B7-5F15-48EF-B067-555E9387C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D67ECD-B4BD-4356-8E1B-DB454A463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AEC1AE-A303-4C50-8CEA-2B66B2B947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486464-3FD6-4E51-886D-353DDC0BC8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A48AEF-6689-4C25-BE8D-F7683FBFE422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EC9B7F-B52C-48EE-8B73-5C228159B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9AB624-33D9-4EA8-8423-F3045EFCA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354AA5-9D89-4DA2-9893-6A49BC95E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46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68911-E9BA-4721-8B4D-162AE7B3A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22" y="136525"/>
            <a:ext cx="9403080" cy="594302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5718FD-1F76-433B-B349-1E079834B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4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F09FCA-0D17-4017-9886-9DC16B41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A48AEF-6689-4C25-BE8D-F7683FBFE422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BA3C99-85D3-4F54-8719-B74F401A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DC51F-55E3-4020-8FC5-4988E07EE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354AA5-9D89-4DA2-9893-6A49BC95E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04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4E898-E787-42D3-B410-7FE17F6B2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A4AA1-D008-401C-9280-96A5403DB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6E419B-B4EB-4D84-8229-B0861A740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714B9E-BD1A-42DB-A7A6-0652D9C8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A48AEF-6689-4C25-BE8D-F7683FBFE422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6650AD-E959-4F97-B792-ABA52BE4D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1CEF28-84F1-4F3A-A411-2DBA34E61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354AA5-9D89-4DA2-9893-6A49BC95E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37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39F1E-258C-4E6F-9389-3329FCEF0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EC51C2-B723-465F-A873-95C1E7572E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A4B3B1-8DB0-41CB-BFEA-0DE72BA35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D6F28-6C26-41DD-90E7-136982CA8F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A48AEF-6689-4C25-BE8D-F7683FBFE422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A785C9-BEE7-4970-B536-83A9F8BFA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61881-A5D8-4750-85E2-70FA994E2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354AA5-9D89-4DA2-9893-6A49BC95E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18577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FA6920-2B21-4B77-9F33-F331AF6C7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771" y="136525"/>
            <a:ext cx="10007647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18E6E4-006F-43E9-B20B-2B70B03A0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26442-3CDF-427A-AD2C-E76444F223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E12C723B-7F05-AB1D-0289-3EEAF5E80D1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6418" y="128587"/>
            <a:ext cx="1837785" cy="55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179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9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10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11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1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13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14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3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4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5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6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7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83E3A-D16C-5801-431E-3D82B543C0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z="2600">
                <a:solidFill>
                  <a:srgbClr val="FFFFFF"/>
                </a:solidFill>
              </a:rPr>
              <a:t>Czech Republic - Monthly Report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16C40C-921A-7990-8E3A-83F10EC05E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sz="3000">
                <a:solidFill>
                  <a:srgbClr val="FFFFFF"/>
                </a:solidFill>
              </a:rPr>
              <a:t>January-December 2022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20000" y="6480000"/>
            <a:ext cx="5400000" cy="36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 sz="1600">
                <a:solidFill>
                  <a:srgbClr val="FFFFFF"/>
                </a:solidFill>
              </a:defRPr>
            </a:pPr>
            <a:r>
              <a:t>Report was generated on June 19, 2023</a:t>
            </a:r>
          </a:p>
        </p:txBody>
      </p:sp>
    </p:spTree>
    <p:extLst>
      <p:ext uri="{BB962C8B-B14F-4D97-AF65-F5344CB8AC3E}">
        <p14:creationId xmlns:p14="http://schemas.microsoft.com/office/powerpoint/2010/main" val="4017130098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 name="Medián Door-To-Groin time - Sekundární příjem k intervenci MT"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800"/>
            </a:pPr>
            <a:r>
              <a:t>Medián Door-To-Groin time - Sekundární příjem k intervenci MT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180000" y="720000"/>
          <a:ext cx="11520000" cy="612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 name="Počet MT na nemocnici (n = 1528)"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800"/>
            </a:pPr>
            <a:r>
              <a:t>Počet MT na nemocnici (n = 1528)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180000" y="720000"/>
          <a:ext cx="11520000" cy="612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 name="% nezadaných nebo chybně zadaných údajů pro DTG"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800"/>
            </a:pPr>
            <a:r>
              <a:t>% nezadaných nebo chybně zadaných údajů pro DTG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180000" y="720000"/>
          <a:ext cx="11520000" cy="612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640000" y="720000"/>
            <a:ext cx="2880000" cy="180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</a:defRPr>
            </a:pPr>
            <a:r>
              <a:t>Údaj DTG je brán jako nesprávný pokud je čas v minutách:</a:t>
            </a:r>
            <a:br/>
            <a:r>
              <a:t>	 a) menší nebo roven 0 nebo</a:t>
            </a:r>
            <a:br/>
            <a:r>
              <a:t>	 b) větší než 700.</a:t>
            </a:r>
            <a:br/>
            <a:br/>
            <a:r>
              <a:t>Ve většině případů se jedná o chybu, kdy čas léčby předchází čas hospitalizace.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 name="Medián 3-měsíční mRS"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800"/>
            </a:pPr>
            <a:r>
              <a:t>Medián 3-měsíční mRS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180000" y="720000"/>
          <a:ext cx="11520000" cy="612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 name="% pacientů s vyplněnou 3-měsíční mRS"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800"/>
            </a:pPr>
            <a:r>
              <a:t>% pacientů s vyplněnou 3-měsíční mRS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180000" y="720000"/>
          <a:ext cx="11520000" cy="612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 name="Distribuce hodnot 3-měsíční mRS (%)"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800"/>
            </a:pPr>
            <a:r>
              <a:t>Distribuce hodnot 3-měsíční mRS (%)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180000" y="720000"/>
          <a:ext cx="11520000" cy="612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 name="Medián door-to-needle time pro intravenózní trombolýzu"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800"/>
            </a:pPr>
            <a:r>
              <a:t>Medián door-to-needle time pro intravenózní trombolýzu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180000" y="720000"/>
          <a:ext cx="11520000" cy="612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640000" y="720000"/>
            <a:ext cx="2880000" cy="180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</a:defRPr>
            </a:pPr>
            <a:r>
              <a:t>Parametr medián Door-To-Needle je čas, který odráží kvalitu nemocničního managementu.</a:t>
            </a:r>
            <a:br/>
            <a:br/>
            <a:r>
              <a:t>Tento čas musí zahrnovat všechen čas, který uplyne od překročení pacienta prvních dvěří nemocnice až po zahájení léčby.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 name="Počet IVT na IC/KCC (n = 5233)"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800"/>
            </a:pPr>
            <a:r>
              <a:t>Počet IVT na IC/KCC (n = 5233)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180000" y="720000"/>
          <a:ext cx="11520000" cy="612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 name="Medián viděn naposledy zdráv (=začátek symptomů) - příjezd do nemocnice"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800"/>
            </a:pPr>
            <a:r>
              <a:t>Medián viděn naposledy zdráv (=začátek symptomů) - příjezd do nemocnice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180000" y="720000"/>
          <a:ext cx="11520000" cy="612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 name="Počet IVT provedených v jednotlivých krajích (n = 5233)"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800"/>
            </a:pPr>
            <a:r>
              <a:t>Počet IVT provedených v jednotlivých krajích (n = 5233)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180000" y="720000"/>
          <a:ext cx="11520000" cy="612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 name="Počet IVT na 100 000 obyvatel jednotlivých krajů"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800"/>
            </a:pPr>
            <a:r>
              <a:t>Počet IVT na 100 000 obyvatel jednotlivých krajů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180000" y="720000"/>
          <a:ext cx="11520000" cy="612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 name="% nezadaných nebo chybně zadaných údajů pro DTN"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800"/>
            </a:pPr>
            <a:r>
              <a:t>% nezadaných nebo chybně zadaných údajů pro DTN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180000" y="720000"/>
          <a:ext cx="11520000" cy="612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640000" y="720000"/>
            <a:ext cx="2880000" cy="180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</a:defRPr>
            </a:pPr>
            <a:r>
              <a:t>Údaj DTN je brán jako nesprávný pokud je čas v minutách:</a:t>
            </a:r>
            <a:br/>
            <a:r>
              <a:t>	 a) menší nebo roven 0 nebo</a:t>
            </a:r>
            <a:br/>
            <a:r>
              <a:t>	 b) větší než 400.</a:t>
            </a:r>
            <a:br/>
            <a:br/>
            <a:r>
              <a:t>Ve většině případů se jedná o chybu, kdy čas léčby předchází čas hospitalizace.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 name="Medián Door-To-Groin time"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800"/>
            </a:pPr>
            <a:r>
              <a:t>Medián Door-To-Groin time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180000" y="720000"/>
          <a:ext cx="11520000" cy="612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640000" y="720000"/>
            <a:ext cx="2880000" cy="180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</a:defRPr>
            </a:pPr>
            <a:r>
              <a:t>Parametr medián Door-To-Groin je čas, který odráží kvalitu nemocničního managementu.</a:t>
            </a:r>
            <a:br/>
            <a:br/>
            <a:r>
              <a:t>Tento čas musí zahrnovat všechen čas, který uplyne od překročení pacienta prvních dvěří nemocnice až po vpich do třísla.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 name="Medián Door-To-Groin time - Primární příjem k intervenci MT"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800"/>
            </a:pPr>
            <a:r>
              <a:t>Medián Door-To-Groin time - Primární příjem k intervenci MT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180000" y="720000"/>
          <a:ext cx="11520000" cy="612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S-Q_template.potx" id="{0593F601-D7B4-4DA0-B62F-BB2B636CB1D0}" vid="{D0E41054-378E-4EB5-8636-A238B025F85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SEDANI, RUPAL</dc:creator>
  <cp:lastModifiedBy>Tomáš Bouchal</cp:lastModifiedBy>
  <cp:revision>13</cp:revision>
  <dcterms:created xsi:type="dcterms:W3CDTF">2022-05-09T14:28:06Z</dcterms:created>
  <dcterms:modified xsi:type="dcterms:W3CDTF">2022-05-11T08:44:40Z</dcterms:modified>
</cp:coreProperties>
</file>